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6" r:id="rId2"/>
    <p:sldId id="256" r:id="rId3"/>
    <p:sldId id="258" r:id="rId4"/>
    <p:sldId id="324" r:id="rId5"/>
    <p:sldId id="305" r:id="rId6"/>
    <p:sldId id="329" r:id="rId7"/>
    <p:sldId id="330" r:id="rId8"/>
    <p:sldId id="326" r:id="rId9"/>
    <p:sldId id="327" r:id="rId10"/>
    <p:sldId id="328" r:id="rId11"/>
    <p:sldId id="294" r:id="rId12"/>
    <p:sldId id="306" r:id="rId13"/>
    <p:sldId id="318" r:id="rId14"/>
    <p:sldId id="316" r:id="rId15"/>
    <p:sldId id="317" r:id="rId16"/>
    <p:sldId id="331" r:id="rId17"/>
    <p:sldId id="267" r:id="rId18"/>
  </p:sldIdLst>
  <p:sldSz cx="18288000" cy="10287000"/>
  <p:notesSz cx="6858000" cy="9144000"/>
  <p:embeddedFontLst>
    <p:embeddedFont>
      <p:font typeface="League Spartan" panose="020B0604020202020204" charset="0"/>
      <p:regular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Book Antiqua" panose="02040602050305030304" pitchFamily="18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 Bold" panose="020B0604020202020204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A24"/>
    <a:srgbClr val="1C1A1C"/>
    <a:srgbClr val="7F7886"/>
    <a:srgbClr val="5B5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22" autoAdjust="0"/>
  </p:normalViewPr>
  <p:slideViewPr>
    <p:cSldViewPr>
      <p:cViewPr varScale="1">
        <p:scale>
          <a:sx n="32" d="100"/>
          <a:sy n="32" d="100"/>
        </p:scale>
        <p:origin x="54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2E651-253A-41A0-938E-97A1C9C6ABFE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DD985-6358-4B0E-9AF7-232D8C0200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61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107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825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59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202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9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38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78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03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401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2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99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463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022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52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Bref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Montserrat"/>
              </a:rPr>
              <a:t>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  <a:latin typeface="Montserrat"/>
              </a:rPr>
              <a:t>présentation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Montserra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DD985-6358-4B0E-9AF7-232D8C02002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11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5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_0">
            <a:extLst>
              <a:ext uri="{FF2B5EF4-FFF2-40B4-BE49-F238E27FC236}">
                <a16:creationId xmlns:a16="http://schemas.microsoft.com/office/drawing/2014/main" id="{05EC64E3-242E-C01D-8357-9BA3F5B8BB5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54" y="-793349"/>
            <a:ext cx="3942404" cy="3578877"/>
          </a:xfrm>
          <a:prstGeom prst="rect">
            <a:avLst/>
          </a:prstGeom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00FB7D1-EB97-2F72-C23D-9805D61EB5A0}"/>
              </a:ext>
            </a:extLst>
          </p:cNvPr>
          <p:cNvSpPr txBox="1"/>
          <p:nvPr/>
        </p:nvSpPr>
        <p:spPr>
          <a:xfrm>
            <a:off x="5674456" y="2264073"/>
            <a:ext cx="7696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fr-FR" sz="3600" b="1" dirty="0">
                <a:latin typeface="Calibri" panose="020F0502020204030204" pitchFamily="34" charset="0"/>
                <a:ea typeface="Times New Roman" panose="02020603050405020304" pitchFamily="18" charset="0"/>
              </a:rPr>
              <a:t>P</a:t>
            </a:r>
            <a:r>
              <a:rPr lang="fr-F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rojet de </a:t>
            </a:r>
            <a:r>
              <a:rPr lang="fr-FR" sz="36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Micro Services</a:t>
            </a:r>
            <a:endPara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tabLst>
                <a:tab pos="1647825" algn="l"/>
              </a:tabLst>
            </a:pPr>
            <a:r>
              <a:rPr lang="fr-FR" sz="24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Présenté afin d’appliquer tout ce que nous avons appris dans le module de </a:t>
            </a:r>
            <a:r>
              <a:rPr lang="fr-FR" sz="2400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micro services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E3B82D-4623-BE86-09CD-E3A54DEDD81C}"/>
              </a:ext>
            </a:extLst>
          </p:cNvPr>
          <p:cNvSpPr txBox="1"/>
          <p:nvPr/>
        </p:nvSpPr>
        <p:spPr>
          <a:xfrm>
            <a:off x="2737666" y="7353300"/>
            <a:ext cx="49585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Présenté par :</a:t>
            </a:r>
          </a:p>
          <a:p>
            <a:r>
              <a:rPr lang="fr-F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   </a:t>
            </a:r>
            <a:r>
              <a:rPr lang="fr-FR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Abdelhakim AKCHOUCH</a:t>
            </a:r>
            <a:endParaRPr lang="fr-FR" sz="2800" b="1" dirty="0">
              <a:solidFill>
                <a:schemeClr val="tx2">
                  <a:lumMod val="60000"/>
                  <a:lumOff val="4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fr-F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   El Mehdi SALIH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657F8A1-22A6-4EB8-CED6-AA955DD473AA}"/>
              </a:ext>
            </a:extLst>
          </p:cNvPr>
          <p:cNvSpPr txBox="1"/>
          <p:nvPr/>
        </p:nvSpPr>
        <p:spPr>
          <a:xfrm>
            <a:off x="11835586" y="7353300"/>
            <a:ext cx="4547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i="1">
                <a:solidFill>
                  <a:schemeClr val="tx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r>
              <a:rPr lang="fr-FR" dirty="0"/>
              <a:t>Encadré par :</a:t>
            </a:r>
          </a:p>
          <a:p>
            <a:r>
              <a:rPr lang="fr-FR" dirty="0"/>
              <a:t>   </a:t>
            </a:r>
            <a:r>
              <a:rPr lang="fr-FR" i="0" dirty="0"/>
              <a:t>Mr</a:t>
            </a:r>
            <a:r>
              <a:rPr lang="fr-FR" dirty="0"/>
              <a:t>. </a:t>
            </a:r>
            <a:r>
              <a:rPr lang="fr-FR" i="0" dirty="0" err="1" smtClean="0"/>
              <a:t>Ouahidi</a:t>
            </a:r>
            <a:r>
              <a:rPr lang="fr-FR" i="0" dirty="0" smtClean="0"/>
              <a:t> </a:t>
            </a:r>
            <a:r>
              <a:rPr lang="fr-FR" i="0" dirty="0" err="1" smtClean="0"/>
              <a:t>Bouabid</a:t>
            </a:r>
            <a:endParaRPr lang="fr-FR" dirty="0"/>
          </a:p>
          <a:p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-111837" y="4452336"/>
            <a:ext cx="18359271" cy="1632981"/>
            <a:chOff x="-36858" y="2562931"/>
            <a:chExt cx="18359271" cy="16329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187DBE-7840-A38C-C97D-697FF68C74EB}"/>
                </a:ext>
              </a:extLst>
            </p:cNvPr>
            <p:cNvSpPr/>
            <p:nvPr/>
          </p:nvSpPr>
          <p:spPr>
            <a:xfrm>
              <a:off x="-36858" y="2562931"/>
              <a:ext cx="18359271" cy="163298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1DA2AAC-B20E-EA5C-B38C-B2FB2B41CFD5}"/>
                </a:ext>
              </a:extLst>
            </p:cNvPr>
            <p:cNvSpPr txBox="1"/>
            <p:nvPr/>
          </p:nvSpPr>
          <p:spPr>
            <a:xfrm>
              <a:off x="669997" y="2573992"/>
              <a:ext cx="1687673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fr-FR" sz="4800" b="1" cap="all" dirty="0">
                  <a:solidFill>
                    <a:schemeClr val="bg1"/>
                  </a:solidFill>
                  <a:effectLst/>
                  <a:latin typeface="Book Antiqua" panose="0204060205030503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Conception et réalisation </a:t>
              </a:r>
              <a:r>
                <a:rPr lang="fr-FR" sz="4800" b="1" cap="all" dirty="0" smtClean="0">
                  <a:solidFill>
                    <a:schemeClr val="bg1"/>
                  </a:solidFill>
                  <a:effectLst/>
                  <a:latin typeface="Book Antiqua" panose="0204060205030503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d’une</a:t>
              </a:r>
              <a:endParaRPr lang="fr-FR" sz="4800" b="1" cap="all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algn="ctr"/>
              <a:r>
                <a:rPr lang="fr-FR" sz="4800" b="1" cap="all" dirty="0">
                  <a:solidFill>
                    <a:schemeClr val="bg1"/>
                  </a:solidFill>
                  <a:effectLst/>
                  <a:latin typeface="Book Antiqua" panose="0204060205030503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fr-FR" sz="4800" b="1" cap="all" dirty="0" err="1" smtClean="0">
                  <a:solidFill>
                    <a:schemeClr val="bg1"/>
                  </a:solidFill>
                  <a:latin typeface="Book Antiqua" panose="0204060205030503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platforme</a:t>
              </a:r>
              <a:r>
                <a:rPr lang="fr-FR" sz="4800" b="1" cap="all" dirty="0" smtClean="0">
                  <a:solidFill>
                    <a:schemeClr val="bg1"/>
                  </a:solidFill>
                  <a:latin typeface="Book Antiqua" panose="0204060205030503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fr-FR" sz="4800" b="1" cap="all" dirty="0">
                  <a:solidFill>
                    <a:schemeClr val="bg1"/>
                  </a:solidFill>
                  <a:latin typeface="Book Antiqua" panose="0204060205030503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e-commerce agricole intelligent</a:t>
              </a:r>
              <a:endParaRPr lang="fr-FR" sz="4800" b="1" cap="all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458690" y="9639300"/>
            <a:ext cx="4127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Année universitaire </a:t>
            </a:r>
            <a:r>
              <a:rPr lang="fr-FR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2024/2025</a:t>
            </a:r>
            <a:endParaRPr lang="fr-FR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1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 smtClean="0">
                  <a:solidFill>
                    <a:srgbClr val="FFFFFF"/>
                  </a:solidFill>
                  <a:latin typeface="Montserrat"/>
                </a:rPr>
                <a:t>06</a:t>
              </a:r>
              <a:endParaRPr lang="en-US" sz="2258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7" name="TextBox 27">
            <a:extLst>
              <a:ext uri="{FF2B5EF4-FFF2-40B4-BE49-F238E27FC236}">
                <a16:creationId xmlns:a16="http://schemas.microsoft.com/office/drawing/2014/main" id="{EB04ED58-4E63-A3D3-A342-10357C32947D}"/>
              </a:ext>
            </a:extLst>
          </p:cNvPr>
          <p:cNvSpPr txBox="1"/>
          <p:nvPr/>
        </p:nvSpPr>
        <p:spPr>
          <a:xfrm>
            <a:off x="1831724" y="-57690"/>
            <a:ext cx="1473806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Conception 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système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AD6B901-16E9-7767-E219-3E185C7346E2}"/>
              </a:ext>
            </a:extLst>
          </p:cNvPr>
          <p:cNvSpPr txBox="1"/>
          <p:nvPr/>
        </p:nvSpPr>
        <p:spPr>
          <a:xfrm>
            <a:off x="3874698" y="3345262"/>
            <a:ext cx="9608256" cy="21969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60"/>
              </a:lnSpc>
            </a:pPr>
            <a:endParaRPr/>
          </a:p>
        </p:txBody>
      </p:sp>
      <p:sp>
        <p:nvSpPr>
          <p:cNvPr id="2" name="TextBox 36">
            <a:extLst>
              <a:ext uri="{FF2B5EF4-FFF2-40B4-BE49-F238E27FC236}">
                <a16:creationId xmlns:a16="http://schemas.microsoft.com/office/drawing/2014/main" id="{95A527ED-F9B3-6600-B838-CEC5AF15203D}"/>
              </a:ext>
            </a:extLst>
          </p:cNvPr>
          <p:cNvSpPr txBox="1"/>
          <p:nvPr/>
        </p:nvSpPr>
        <p:spPr>
          <a:xfrm>
            <a:off x="552058" y="1394844"/>
            <a:ext cx="17297400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Les services techniques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29" y="2171375"/>
            <a:ext cx="11401935" cy="79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  <p:txBody>
              <a:bodyPr/>
              <a:lstStyle/>
              <a:p>
                <a:endParaRPr lang="fr-FR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 smtClean="0">
                  <a:solidFill>
                    <a:srgbClr val="FFFFFF"/>
                  </a:solidFill>
                  <a:latin typeface="Montserrat"/>
                </a:rPr>
                <a:t>07</a:t>
              </a:r>
              <a:endParaRPr lang="en-US" sz="2258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8" name="TextBox 27">
            <a:extLst>
              <a:ext uri="{FF2B5EF4-FFF2-40B4-BE49-F238E27FC236}">
                <a16:creationId xmlns:a16="http://schemas.microsoft.com/office/drawing/2014/main" id="{D72C5C57-1625-A363-EE5B-F4B9B7BB680C}"/>
              </a:ext>
            </a:extLst>
          </p:cNvPr>
          <p:cNvSpPr txBox="1"/>
          <p:nvPr/>
        </p:nvSpPr>
        <p:spPr>
          <a:xfrm>
            <a:off x="1819844" y="-41435"/>
            <a:ext cx="148519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Réalisation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 système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F7F30961-AC9C-AE29-48AF-6B1576D2CB3E}"/>
              </a:ext>
            </a:extLst>
          </p:cNvPr>
          <p:cNvSpPr txBox="1"/>
          <p:nvPr/>
        </p:nvSpPr>
        <p:spPr>
          <a:xfrm>
            <a:off x="4339872" y="7101740"/>
            <a:ext cx="9606401" cy="20388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60"/>
              </a:lnSpc>
            </a:pPr>
            <a:endParaRPr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A93CF36-244B-258D-7339-420FCAB818BE}"/>
              </a:ext>
            </a:extLst>
          </p:cNvPr>
          <p:cNvGrpSpPr/>
          <p:nvPr/>
        </p:nvGrpSpPr>
        <p:grpSpPr>
          <a:xfrm>
            <a:off x="1819844" y="2500750"/>
            <a:ext cx="10170874" cy="1428180"/>
            <a:chOff x="2050344" y="2255686"/>
            <a:chExt cx="10235860" cy="1538883"/>
          </a:xfrm>
        </p:grpSpPr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A4A5A6A0-30B9-D060-CEA1-BA4742F4C8D2}"/>
                </a:ext>
              </a:extLst>
            </p:cNvPr>
            <p:cNvGrpSpPr/>
            <p:nvPr/>
          </p:nvGrpSpPr>
          <p:grpSpPr>
            <a:xfrm>
              <a:off x="2050344" y="2255686"/>
              <a:ext cx="9608256" cy="1538883"/>
              <a:chOff x="0" y="0"/>
              <a:chExt cx="754594" cy="111379"/>
            </a:xfrm>
          </p:grpSpPr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981E96C7-C6A8-AA41-93D3-D6F21DA26158}"/>
                  </a:ext>
                </a:extLst>
              </p:cNvPr>
              <p:cNvSpPr/>
              <p:nvPr/>
            </p:nvSpPr>
            <p:spPr>
              <a:xfrm>
                <a:off x="0" y="0"/>
                <a:ext cx="754594" cy="111379"/>
              </a:xfrm>
              <a:custGeom>
                <a:avLst/>
                <a:gdLst/>
                <a:ahLst/>
                <a:cxnLst/>
                <a:rect l="l" t="t" r="r" b="b"/>
                <a:pathLst>
                  <a:path w="754594" h="111379">
                    <a:moveTo>
                      <a:pt x="55690" y="0"/>
                    </a:moveTo>
                    <a:lnTo>
                      <a:pt x="698905" y="0"/>
                    </a:lnTo>
                    <a:cubicBezTo>
                      <a:pt x="713674" y="0"/>
                      <a:pt x="727839" y="5867"/>
                      <a:pt x="738283" y="16311"/>
                    </a:cubicBezTo>
                    <a:cubicBezTo>
                      <a:pt x="748727" y="26755"/>
                      <a:pt x="754594" y="40920"/>
                      <a:pt x="754594" y="55690"/>
                    </a:cubicBezTo>
                    <a:lnTo>
                      <a:pt x="754594" y="55690"/>
                    </a:lnTo>
                    <a:cubicBezTo>
                      <a:pt x="754594" y="86446"/>
                      <a:pt x="729661" y="111379"/>
                      <a:pt x="698905" y="111379"/>
                    </a:cubicBezTo>
                    <a:lnTo>
                      <a:pt x="55690" y="111379"/>
                    </a:lnTo>
                    <a:cubicBezTo>
                      <a:pt x="24933" y="111379"/>
                      <a:pt x="0" y="86446"/>
                      <a:pt x="0" y="55690"/>
                    </a:cubicBezTo>
                    <a:lnTo>
                      <a:pt x="0" y="55690"/>
                    </a:lnTo>
                    <a:cubicBezTo>
                      <a:pt x="0" y="24933"/>
                      <a:pt x="24933" y="0"/>
                      <a:pt x="55690" y="0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2773F6CD-0E1E-550B-86E8-776DA4B7A9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54594" cy="159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4FE54C4F-742C-1DA1-AC04-E4566D1F998F}"/>
                </a:ext>
              </a:extLst>
            </p:cNvPr>
            <p:cNvSpPr txBox="1"/>
            <p:nvPr/>
          </p:nvSpPr>
          <p:spPr>
            <a:xfrm>
              <a:off x="2304004" y="2833536"/>
              <a:ext cx="9982200" cy="5337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82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Montserrat"/>
                </a:rPr>
                <a:t>Outils </a:t>
              </a:r>
              <a:r>
                <a:rPr lang="en-US" sz="4400" b="1" dirty="0" err="1">
                  <a:solidFill>
                    <a:srgbClr val="FFFFFF"/>
                  </a:solidFill>
                  <a:latin typeface="Montserrat"/>
                </a:rPr>
                <a:t>utilisés</a:t>
              </a:r>
              <a:endParaRPr lang="en-US" sz="4400" b="1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93F9A4B8-9AB9-807F-B7BF-50B0A735033E}"/>
              </a:ext>
            </a:extLst>
          </p:cNvPr>
          <p:cNvGrpSpPr/>
          <p:nvPr/>
        </p:nvGrpSpPr>
        <p:grpSpPr>
          <a:xfrm>
            <a:off x="1819844" y="4068386"/>
            <a:ext cx="10230022" cy="2041534"/>
            <a:chOff x="1990817" y="1597669"/>
            <a:chExt cx="10295387" cy="2196900"/>
          </a:xfrm>
        </p:grpSpPr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8EFF1D30-889F-2C08-AD47-48FAA71361B3}"/>
                </a:ext>
              </a:extLst>
            </p:cNvPr>
            <p:cNvGrpSpPr/>
            <p:nvPr/>
          </p:nvGrpSpPr>
          <p:grpSpPr>
            <a:xfrm>
              <a:off x="1990817" y="1597669"/>
              <a:ext cx="9667783" cy="2196900"/>
              <a:chOff x="-4675" y="-47625"/>
              <a:chExt cx="759269" cy="159004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E7F2CA9-1BC9-A408-D84B-B64593E6B121}"/>
                  </a:ext>
                </a:extLst>
              </p:cNvPr>
              <p:cNvSpPr/>
              <p:nvPr/>
            </p:nvSpPr>
            <p:spPr>
              <a:xfrm>
                <a:off x="-4675" y="0"/>
                <a:ext cx="754594" cy="111379"/>
              </a:xfrm>
              <a:custGeom>
                <a:avLst/>
                <a:gdLst/>
                <a:ahLst/>
                <a:cxnLst/>
                <a:rect l="l" t="t" r="r" b="b"/>
                <a:pathLst>
                  <a:path w="754594" h="111379">
                    <a:moveTo>
                      <a:pt x="55690" y="0"/>
                    </a:moveTo>
                    <a:lnTo>
                      <a:pt x="698905" y="0"/>
                    </a:lnTo>
                    <a:cubicBezTo>
                      <a:pt x="713674" y="0"/>
                      <a:pt x="727839" y="5867"/>
                      <a:pt x="738283" y="16311"/>
                    </a:cubicBezTo>
                    <a:cubicBezTo>
                      <a:pt x="748727" y="26755"/>
                      <a:pt x="754594" y="40920"/>
                      <a:pt x="754594" y="55690"/>
                    </a:cubicBezTo>
                    <a:lnTo>
                      <a:pt x="754594" y="55690"/>
                    </a:lnTo>
                    <a:cubicBezTo>
                      <a:pt x="754594" y="86446"/>
                      <a:pt x="729661" y="111379"/>
                      <a:pt x="698905" y="111379"/>
                    </a:cubicBezTo>
                    <a:lnTo>
                      <a:pt x="55690" y="111379"/>
                    </a:lnTo>
                    <a:cubicBezTo>
                      <a:pt x="24933" y="111379"/>
                      <a:pt x="0" y="86446"/>
                      <a:pt x="0" y="55690"/>
                    </a:cubicBezTo>
                    <a:lnTo>
                      <a:pt x="0" y="55690"/>
                    </a:lnTo>
                    <a:cubicBezTo>
                      <a:pt x="0" y="24933"/>
                      <a:pt x="24933" y="0"/>
                      <a:pt x="55690" y="0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3B578D25-8133-E024-094E-D88D07AC98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54594" cy="159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18" name="TextBox 36">
              <a:extLst>
                <a:ext uri="{FF2B5EF4-FFF2-40B4-BE49-F238E27FC236}">
                  <a16:creationId xmlns:a16="http://schemas.microsoft.com/office/drawing/2014/main" id="{52934ABC-3682-D103-BD6F-62EB64A24F80}"/>
                </a:ext>
              </a:extLst>
            </p:cNvPr>
            <p:cNvSpPr txBox="1"/>
            <p:nvPr/>
          </p:nvSpPr>
          <p:spPr>
            <a:xfrm>
              <a:off x="2304004" y="2833536"/>
              <a:ext cx="9982200" cy="5330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82"/>
                </a:lnSpc>
              </a:pPr>
              <a:r>
                <a:rPr lang="en-US" sz="4400" b="1" dirty="0" err="1">
                  <a:solidFill>
                    <a:srgbClr val="FFFFFF"/>
                  </a:solidFill>
                  <a:latin typeface="Montserrat"/>
                </a:rPr>
                <a:t>Défis</a:t>
              </a:r>
              <a:r>
                <a:rPr lang="en-US" sz="4400" b="1" dirty="0">
                  <a:solidFill>
                    <a:srgbClr val="FFFFFF"/>
                  </a:solidFill>
                  <a:latin typeface="Montserrat"/>
                </a:rPr>
                <a:t> et 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9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 smtClean="0">
                  <a:solidFill>
                    <a:srgbClr val="FFFFFF"/>
                  </a:solidFill>
                  <a:latin typeface="Montserrat"/>
                </a:rPr>
                <a:t>08</a:t>
              </a:r>
              <a:endParaRPr lang="en-US" sz="2258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E3986FDF-3864-8AA0-50A8-4BC9C006534E}"/>
              </a:ext>
            </a:extLst>
          </p:cNvPr>
          <p:cNvGrpSpPr/>
          <p:nvPr/>
        </p:nvGrpSpPr>
        <p:grpSpPr>
          <a:xfrm>
            <a:off x="3455716" y="1093153"/>
            <a:ext cx="10169171" cy="1881692"/>
            <a:chOff x="1863372" y="1597669"/>
            <a:chExt cx="10169171" cy="2196900"/>
          </a:xfrm>
        </p:grpSpPr>
        <p:grpSp>
          <p:nvGrpSpPr>
            <p:cNvPr id="59" name="Group 18">
              <a:extLst>
                <a:ext uri="{FF2B5EF4-FFF2-40B4-BE49-F238E27FC236}">
                  <a16:creationId xmlns:a16="http://schemas.microsoft.com/office/drawing/2014/main" id="{4A7061D0-C7F9-FEAA-8FE7-9289CBE9ABB9}"/>
                </a:ext>
              </a:extLst>
            </p:cNvPr>
            <p:cNvGrpSpPr/>
            <p:nvPr/>
          </p:nvGrpSpPr>
          <p:grpSpPr>
            <a:xfrm>
              <a:off x="2050344" y="1597669"/>
              <a:ext cx="9982199" cy="2196900"/>
              <a:chOff x="0" y="-47625"/>
              <a:chExt cx="783962" cy="159004"/>
            </a:xfrm>
          </p:grpSpPr>
          <p:sp>
            <p:nvSpPr>
              <p:cNvPr id="61" name="Freeform 19">
                <a:extLst>
                  <a:ext uri="{FF2B5EF4-FFF2-40B4-BE49-F238E27FC236}">
                    <a16:creationId xmlns:a16="http://schemas.microsoft.com/office/drawing/2014/main" id="{08645DD6-D4F1-7848-D2B5-D06BC941C93F}"/>
                  </a:ext>
                </a:extLst>
              </p:cNvPr>
              <p:cNvSpPr/>
              <p:nvPr/>
            </p:nvSpPr>
            <p:spPr>
              <a:xfrm>
                <a:off x="0" y="0"/>
                <a:ext cx="783962" cy="103486"/>
              </a:xfrm>
              <a:custGeom>
                <a:avLst/>
                <a:gdLst/>
                <a:ahLst/>
                <a:cxnLst/>
                <a:rect l="l" t="t" r="r" b="b"/>
                <a:pathLst>
                  <a:path w="754594" h="111379">
                    <a:moveTo>
                      <a:pt x="55690" y="0"/>
                    </a:moveTo>
                    <a:lnTo>
                      <a:pt x="698905" y="0"/>
                    </a:lnTo>
                    <a:cubicBezTo>
                      <a:pt x="713674" y="0"/>
                      <a:pt x="727839" y="5867"/>
                      <a:pt x="738283" y="16311"/>
                    </a:cubicBezTo>
                    <a:cubicBezTo>
                      <a:pt x="748727" y="26755"/>
                      <a:pt x="754594" y="40920"/>
                      <a:pt x="754594" y="55690"/>
                    </a:cubicBezTo>
                    <a:lnTo>
                      <a:pt x="754594" y="55690"/>
                    </a:lnTo>
                    <a:cubicBezTo>
                      <a:pt x="754594" y="86446"/>
                      <a:pt x="729661" y="111379"/>
                      <a:pt x="698905" y="111379"/>
                    </a:cubicBezTo>
                    <a:lnTo>
                      <a:pt x="55690" y="111379"/>
                    </a:lnTo>
                    <a:cubicBezTo>
                      <a:pt x="24933" y="111379"/>
                      <a:pt x="0" y="86446"/>
                      <a:pt x="0" y="55690"/>
                    </a:cubicBezTo>
                    <a:lnTo>
                      <a:pt x="0" y="55690"/>
                    </a:lnTo>
                    <a:cubicBezTo>
                      <a:pt x="0" y="24933"/>
                      <a:pt x="24933" y="0"/>
                      <a:pt x="55690" y="0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62" name="TextBox 20">
                <a:extLst>
                  <a:ext uri="{FF2B5EF4-FFF2-40B4-BE49-F238E27FC236}">
                    <a16:creationId xmlns:a16="http://schemas.microsoft.com/office/drawing/2014/main" id="{7E29A283-F4AE-C797-F85D-29297B72167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54594" cy="159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60" name="TextBox 36">
              <a:extLst>
                <a:ext uri="{FF2B5EF4-FFF2-40B4-BE49-F238E27FC236}">
                  <a16:creationId xmlns:a16="http://schemas.microsoft.com/office/drawing/2014/main" id="{AD65E906-5D24-89B9-D3AC-FA28E1A369D6}"/>
                </a:ext>
              </a:extLst>
            </p:cNvPr>
            <p:cNvSpPr txBox="1"/>
            <p:nvPr/>
          </p:nvSpPr>
          <p:spPr>
            <a:xfrm>
              <a:off x="1863372" y="2747162"/>
              <a:ext cx="9982200" cy="5783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82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Montserrat"/>
                </a:rPr>
                <a:t>  Outils </a:t>
              </a:r>
              <a:r>
                <a:rPr lang="en-US" sz="4400" b="1" dirty="0" err="1">
                  <a:solidFill>
                    <a:srgbClr val="FFFFFF"/>
                  </a:solidFill>
                  <a:latin typeface="Montserrat"/>
                </a:rPr>
                <a:t>utilisés</a:t>
              </a:r>
              <a:r>
                <a:rPr lang="en-US" sz="4400" b="1" dirty="0">
                  <a:solidFill>
                    <a:srgbClr val="FFFFFF"/>
                  </a:solidFill>
                  <a:latin typeface="Montserrat"/>
                </a:rPr>
                <a:t>  </a:t>
              </a:r>
            </a:p>
          </p:txBody>
        </p:sp>
      </p:grpSp>
      <p:sp>
        <p:nvSpPr>
          <p:cNvPr id="25" name="TextBox 19">
            <a:extLst>
              <a:ext uri="{FF2B5EF4-FFF2-40B4-BE49-F238E27FC236}">
                <a16:creationId xmlns:a16="http://schemas.microsoft.com/office/drawing/2014/main" id="{337B29FB-0150-944A-24DC-AA8DBD6ACAF8}"/>
              </a:ext>
            </a:extLst>
          </p:cNvPr>
          <p:cNvSpPr txBox="1"/>
          <p:nvPr/>
        </p:nvSpPr>
        <p:spPr>
          <a:xfrm>
            <a:off x="777769" y="3405753"/>
            <a:ext cx="485035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015438"/>
                </a:solidFill>
                <a:latin typeface="Montserrat Bold"/>
              </a:rPr>
              <a:t>Langages et Frameworks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8D0516DF-BBB4-A8BF-7F86-0678FE01D3EC}"/>
              </a:ext>
            </a:extLst>
          </p:cNvPr>
          <p:cNvSpPr txBox="1"/>
          <p:nvPr/>
        </p:nvSpPr>
        <p:spPr>
          <a:xfrm>
            <a:off x="6781453" y="3405001"/>
            <a:ext cx="406038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4800"/>
              </a:lnSpc>
              <a:defRPr sz="4000">
                <a:solidFill>
                  <a:srgbClr val="015438"/>
                </a:solidFill>
                <a:latin typeface="Montserrat Bold"/>
              </a:defRPr>
            </a:lvl1pPr>
          </a:lstStyle>
          <a:p>
            <a:r>
              <a:rPr lang="en-US" dirty="0"/>
              <a:t>Base de données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E8A600BC-EBDA-141A-C932-367DD9C859CA}"/>
              </a:ext>
            </a:extLst>
          </p:cNvPr>
          <p:cNvSpPr txBox="1"/>
          <p:nvPr/>
        </p:nvSpPr>
        <p:spPr>
          <a:xfrm>
            <a:off x="13452661" y="3405001"/>
            <a:ext cx="180133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4800"/>
              </a:lnSpc>
              <a:defRPr sz="4000">
                <a:solidFill>
                  <a:srgbClr val="015438"/>
                </a:solidFill>
                <a:latin typeface="Montserrat Bold"/>
              </a:defRPr>
            </a:lvl1pPr>
          </a:lstStyle>
          <a:p>
            <a:r>
              <a:rPr lang="en-US" dirty="0"/>
              <a:t>Outils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0" t="28945" r="37132" b="29304"/>
          <a:stretch/>
        </p:blipFill>
        <p:spPr>
          <a:xfrm>
            <a:off x="6149894" y="4865371"/>
            <a:ext cx="5323497" cy="4853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7" t="28945" r="40163" b="29304"/>
          <a:stretch/>
        </p:blipFill>
        <p:spPr>
          <a:xfrm>
            <a:off x="415350" y="4865371"/>
            <a:ext cx="5147758" cy="4835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7" t="27598" r="38648" b="27958"/>
          <a:stretch/>
        </p:blipFill>
        <p:spPr>
          <a:xfrm>
            <a:off x="11564487" y="4630713"/>
            <a:ext cx="5592757" cy="5273171"/>
          </a:xfrm>
          <a:prstGeom prst="rect">
            <a:avLst/>
          </a:prstGeom>
        </p:spPr>
      </p:pic>
      <p:sp>
        <p:nvSpPr>
          <p:cNvPr id="36" name="TextBox 27">
            <a:extLst>
              <a:ext uri="{FF2B5EF4-FFF2-40B4-BE49-F238E27FC236}">
                <a16:creationId xmlns:a16="http://schemas.microsoft.com/office/drawing/2014/main" id="{D72C5C57-1625-A363-EE5B-F4B9B7BB680C}"/>
              </a:ext>
            </a:extLst>
          </p:cNvPr>
          <p:cNvSpPr txBox="1"/>
          <p:nvPr/>
        </p:nvSpPr>
        <p:spPr>
          <a:xfrm>
            <a:off x="1819844" y="-41435"/>
            <a:ext cx="148519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Réalisation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 système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5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5">
            <a:extLst>
              <a:ext uri="{FF2B5EF4-FFF2-40B4-BE49-F238E27FC236}">
                <a16:creationId xmlns:a16="http://schemas.microsoft.com/office/drawing/2014/main" id="{AE699383-A7B0-9A1E-EDF4-FC5BBE456CCE}"/>
              </a:ext>
            </a:extLst>
          </p:cNvPr>
          <p:cNvSpPr/>
          <p:nvPr/>
        </p:nvSpPr>
        <p:spPr>
          <a:xfrm rot="5400000" flipV="1">
            <a:off x="12566697" y="40934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06356E81-2847-1351-98B3-66A07683D383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29" name="Group 9">
              <a:extLst>
                <a:ext uri="{FF2B5EF4-FFF2-40B4-BE49-F238E27FC236}">
                  <a16:creationId xmlns:a16="http://schemas.microsoft.com/office/drawing/2014/main" id="{C6C2EC23-7188-4A29-2C9C-AE1D6334ECA0}"/>
                </a:ext>
              </a:extLst>
            </p:cNvPr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47099C9-CF6F-6916-8DDF-0758D67A87E9}"/>
                  </a:ext>
                </a:extLst>
              </p:cNvPr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11">
                <a:extLst>
                  <a:ext uri="{FF2B5EF4-FFF2-40B4-BE49-F238E27FC236}">
                    <a16:creationId xmlns:a16="http://schemas.microsoft.com/office/drawing/2014/main" id="{6B23244E-9CC9-9925-4AD5-C79DCC12AD91}"/>
                  </a:ext>
                </a:extLst>
              </p:cNvPr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5C1CEFF1-1DFF-B32F-EF59-FA228A76D0B5}"/>
                </a:ext>
              </a:extLst>
            </p:cNvPr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 smtClean="0">
                  <a:solidFill>
                    <a:srgbClr val="FFFFFF"/>
                  </a:solidFill>
                  <a:latin typeface="Montserrat"/>
                </a:rPr>
                <a:t>09</a:t>
              </a:r>
              <a:endParaRPr lang="en-US" sz="2258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B71062C7-67A3-4730-B97F-F078A7670253}"/>
              </a:ext>
            </a:extLst>
          </p:cNvPr>
          <p:cNvGrpSpPr/>
          <p:nvPr/>
        </p:nvGrpSpPr>
        <p:grpSpPr>
          <a:xfrm>
            <a:off x="3851628" y="1004788"/>
            <a:ext cx="10169171" cy="1881692"/>
            <a:chOff x="1863372" y="1597669"/>
            <a:chExt cx="10169171" cy="2196900"/>
          </a:xfrm>
        </p:grpSpPr>
        <p:grpSp>
          <p:nvGrpSpPr>
            <p:cNvPr id="37" name="Group 18">
              <a:extLst>
                <a:ext uri="{FF2B5EF4-FFF2-40B4-BE49-F238E27FC236}">
                  <a16:creationId xmlns:a16="http://schemas.microsoft.com/office/drawing/2014/main" id="{6E76D20C-3433-CC02-C376-31B26F8650BF}"/>
                </a:ext>
              </a:extLst>
            </p:cNvPr>
            <p:cNvGrpSpPr/>
            <p:nvPr/>
          </p:nvGrpSpPr>
          <p:grpSpPr>
            <a:xfrm>
              <a:off x="2050344" y="1597669"/>
              <a:ext cx="9982199" cy="2196900"/>
              <a:chOff x="0" y="-47625"/>
              <a:chExt cx="783962" cy="159004"/>
            </a:xfrm>
          </p:grpSpPr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ADE84FBA-AD9C-7C75-0BFD-0A354B31F117}"/>
                  </a:ext>
                </a:extLst>
              </p:cNvPr>
              <p:cNvSpPr/>
              <p:nvPr/>
            </p:nvSpPr>
            <p:spPr>
              <a:xfrm>
                <a:off x="0" y="0"/>
                <a:ext cx="783962" cy="103486"/>
              </a:xfrm>
              <a:custGeom>
                <a:avLst/>
                <a:gdLst/>
                <a:ahLst/>
                <a:cxnLst/>
                <a:rect l="l" t="t" r="r" b="b"/>
                <a:pathLst>
                  <a:path w="754594" h="111379">
                    <a:moveTo>
                      <a:pt x="55690" y="0"/>
                    </a:moveTo>
                    <a:lnTo>
                      <a:pt x="698905" y="0"/>
                    </a:lnTo>
                    <a:cubicBezTo>
                      <a:pt x="713674" y="0"/>
                      <a:pt x="727839" y="5867"/>
                      <a:pt x="738283" y="16311"/>
                    </a:cubicBezTo>
                    <a:cubicBezTo>
                      <a:pt x="748727" y="26755"/>
                      <a:pt x="754594" y="40920"/>
                      <a:pt x="754594" y="55690"/>
                    </a:cubicBezTo>
                    <a:lnTo>
                      <a:pt x="754594" y="55690"/>
                    </a:lnTo>
                    <a:cubicBezTo>
                      <a:pt x="754594" y="86446"/>
                      <a:pt x="729661" y="111379"/>
                      <a:pt x="698905" y="111379"/>
                    </a:cubicBezTo>
                    <a:lnTo>
                      <a:pt x="55690" y="111379"/>
                    </a:lnTo>
                    <a:cubicBezTo>
                      <a:pt x="24933" y="111379"/>
                      <a:pt x="0" y="86446"/>
                      <a:pt x="0" y="55690"/>
                    </a:cubicBezTo>
                    <a:lnTo>
                      <a:pt x="0" y="55690"/>
                    </a:lnTo>
                    <a:cubicBezTo>
                      <a:pt x="0" y="24933"/>
                      <a:pt x="24933" y="0"/>
                      <a:pt x="55690" y="0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  <p:txBody>
              <a:bodyPr/>
              <a:lstStyle/>
              <a:p>
                <a:endParaRPr lang="fr-FR" dirty="0"/>
              </a:p>
            </p:txBody>
          </p:sp>
          <p:sp>
            <p:nvSpPr>
              <p:cNvPr id="40" name="TextBox 20">
                <a:extLst>
                  <a:ext uri="{FF2B5EF4-FFF2-40B4-BE49-F238E27FC236}">
                    <a16:creationId xmlns:a16="http://schemas.microsoft.com/office/drawing/2014/main" id="{B7B07BF2-1BFA-13FF-3DFD-765B67CA8B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54594" cy="159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38" name="TextBox 36">
              <a:extLst>
                <a:ext uri="{FF2B5EF4-FFF2-40B4-BE49-F238E27FC236}">
                  <a16:creationId xmlns:a16="http://schemas.microsoft.com/office/drawing/2014/main" id="{3A99B6A1-ABA7-6319-B5BB-F4A66295BD29}"/>
                </a:ext>
              </a:extLst>
            </p:cNvPr>
            <p:cNvSpPr txBox="1"/>
            <p:nvPr/>
          </p:nvSpPr>
          <p:spPr>
            <a:xfrm>
              <a:off x="1863372" y="2760630"/>
              <a:ext cx="9982200" cy="5783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82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Montserrat"/>
                </a:rPr>
                <a:t>   </a:t>
              </a:r>
              <a:r>
                <a:rPr lang="en-US" sz="4400" b="1" dirty="0" err="1">
                  <a:solidFill>
                    <a:srgbClr val="FFFFFF"/>
                  </a:solidFill>
                  <a:latin typeface="Montserrat"/>
                </a:rPr>
                <a:t>Défis</a:t>
              </a:r>
              <a:r>
                <a:rPr lang="en-US" sz="4400" b="1" dirty="0">
                  <a:solidFill>
                    <a:srgbClr val="FFFFFF"/>
                  </a:solidFill>
                  <a:latin typeface="Montserrat"/>
                </a:rPr>
                <a:t> et solutions</a:t>
              </a:r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F7F5AD72-E66D-9B28-7550-A01ECCFE28E2}"/>
              </a:ext>
            </a:extLst>
          </p:cNvPr>
          <p:cNvSpPr txBox="1"/>
          <p:nvPr/>
        </p:nvSpPr>
        <p:spPr>
          <a:xfrm>
            <a:off x="2743200" y="2990785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4000" b="1" dirty="0" smtClean="0">
                <a:solidFill>
                  <a:srgbClr val="FF0000"/>
                </a:solidFill>
                <a:latin typeface="Montserrat" panose="00000500000000000000" pitchFamily="2" charset="0"/>
              </a:rPr>
              <a:t> Accès </a:t>
            </a:r>
            <a:r>
              <a:rPr lang="fr-FR" sz="4000" b="1" dirty="0">
                <a:solidFill>
                  <a:srgbClr val="FF0000"/>
                </a:solidFill>
                <a:latin typeface="Montserrat" panose="00000500000000000000" pitchFamily="2" charset="0"/>
              </a:rPr>
              <a:t>aux données agricoles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2EAD00D-B0CC-F6E0-39E6-61A06E559E47}"/>
              </a:ext>
            </a:extLst>
          </p:cNvPr>
          <p:cNvSpPr txBox="1"/>
          <p:nvPr/>
        </p:nvSpPr>
        <p:spPr>
          <a:xfrm>
            <a:off x="2743200" y="4871138"/>
            <a:ext cx="11165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sz="40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pPr marL="0" indent="0">
              <a:buNone/>
            </a:pPr>
            <a:r>
              <a:rPr lang="fr-FR" dirty="0" smtClean="0"/>
              <a:t>2. </a:t>
            </a:r>
            <a:r>
              <a:rPr lang="fr-FR" dirty="0"/>
              <a:t>Réponses Génériques de l'API OpenAI 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19DC424-B409-98F3-C22B-B5F99ADFA9AF}"/>
              </a:ext>
            </a:extLst>
          </p:cNvPr>
          <p:cNvSpPr txBox="1"/>
          <p:nvPr/>
        </p:nvSpPr>
        <p:spPr>
          <a:xfrm>
            <a:off x="2688609" y="6888066"/>
            <a:ext cx="15015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sz="40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pPr marL="0" indent="0">
              <a:buNone/>
            </a:pPr>
            <a:r>
              <a:rPr lang="fr-FR" dirty="0"/>
              <a:t>3. </a:t>
            </a:r>
            <a:r>
              <a:rPr lang="fr-FR" dirty="0" smtClean="0"/>
              <a:t>L'intégration </a:t>
            </a:r>
            <a:r>
              <a:rPr lang="fr-FR" dirty="0"/>
              <a:t>de </a:t>
            </a:r>
            <a:r>
              <a:rPr lang="fr-FR" dirty="0" err="1"/>
              <a:t>Spring</a:t>
            </a:r>
            <a:r>
              <a:rPr lang="fr-FR" dirty="0"/>
              <a:t> Security dans l'application.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7EA6E1F-7373-0284-8148-4443297C069F}"/>
              </a:ext>
            </a:extLst>
          </p:cNvPr>
          <p:cNvSpPr txBox="1"/>
          <p:nvPr/>
        </p:nvSpPr>
        <p:spPr>
          <a:xfrm>
            <a:off x="2688608" y="8832193"/>
            <a:ext cx="14227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sz="4000" b="1">
                <a:solidFill>
                  <a:srgbClr val="FF0000"/>
                </a:solidFill>
                <a:latin typeface="Montserrat" panose="00000500000000000000" pitchFamily="2" charset="0"/>
              </a:defRPr>
            </a:lvl1pPr>
          </a:lstStyle>
          <a:p>
            <a:pPr marL="0" indent="0">
              <a:buNone/>
            </a:pPr>
            <a:r>
              <a:rPr lang="fr-FR" dirty="0"/>
              <a:t>4. Docker Compose lors de l'intégration de MySQL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D72C5C57-1625-A363-EE5B-F4B9B7BB680C}"/>
              </a:ext>
            </a:extLst>
          </p:cNvPr>
          <p:cNvSpPr txBox="1"/>
          <p:nvPr/>
        </p:nvSpPr>
        <p:spPr>
          <a:xfrm>
            <a:off x="1819844" y="-41435"/>
            <a:ext cx="148519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Réalisation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 système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66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18428" y="4043830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 smtClean="0">
                  <a:solidFill>
                    <a:srgbClr val="FFFFFF"/>
                  </a:solidFill>
                  <a:latin typeface="Montserrat"/>
                </a:rPr>
                <a:t>10</a:t>
              </a:r>
              <a:endParaRPr lang="en-US" sz="2258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8" name="TextBox 27">
            <a:extLst>
              <a:ext uri="{FF2B5EF4-FFF2-40B4-BE49-F238E27FC236}">
                <a16:creationId xmlns:a16="http://schemas.microsoft.com/office/drawing/2014/main" id="{D72C5C57-1625-A363-EE5B-F4B9B7BB680C}"/>
              </a:ext>
            </a:extLst>
          </p:cNvPr>
          <p:cNvSpPr txBox="1"/>
          <p:nvPr/>
        </p:nvSpPr>
        <p:spPr>
          <a:xfrm>
            <a:off x="4724400" y="5741"/>
            <a:ext cx="73152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2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18428" y="4043830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 smtClean="0">
                  <a:solidFill>
                    <a:srgbClr val="FFFFFF"/>
                  </a:solidFill>
                  <a:latin typeface="Montserrat"/>
                </a:rPr>
                <a:t>11</a:t>
              </a:r>
              <a:endParaRPr lang="en-US" sz="2258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8" name="TextBox 27">
            <a:extLst>
              <a:ext uri="{FF2B5EF4-FFF2-40B4-BE49-F238E27FC236}">
                <a16:creationId xmlns:a16="http://schemas.microsoft.com/office/drawing/2014/main" id="{D72C5C57-1625-A363-EE5B-F4B9B7BB680C}"/>
              </a:ext>
            </a:extLst>
          </p:cNvPr>
          <p:cNvSpPr txBox="1"/>
          <p:nvPr/>
        </p:nvSpPr>
        <p:spPr>
          <a:xfrm>
            <a:off x="393890" y="-87734"/>
            <a:ext cx="1697183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C o n c l u s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   e t   P e r s p e c t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 e 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A258890-4A69-F2CD-3C4E-8906366C7AC8}"/>
              </a:ext>
            </a:extLst>
          </p:cNvPr>
          <p:cNvSpPr txBox="1"/>
          <p:nvPr/>
        </p:nvSpPr>
        <p:spPr>
          <a:xfrm>
            <a:off x="393890" y="1960975"/>
            <a:ext cx="16598710" cy="7053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457200" indent="-457200" algn="just">
              <a:lnSpc>
                <a:spcPts val="5000"/>
              </a:lnSpc>
              <a:buFont typeface="Arial" panose="020B0604020202020204" pitchFamily="34" charset="0"/>
              <a:buChar char="•"/>
              <a:defRPr sz="3600" b="1">
                <a:latin typeface="Montserrat"/>
              </a:defRPr>
            </a:lvl1pPr>
          </a:lstStyle>
          <a:p>
            <a:r>
              <a:rPr lang="fr-FR" sz="4400" dirty="0">
                <a:solidFill>
                  <a:srgbClr val="2C6A24"/>
                </a:solidFill>
              </a:rPr>
              <a:t>Agri Store </a:t>
            </a:r>
            <a:r>
              <a:rPr lang="fr-FR" sz="4400" dirty="0"/>
              <a:t>: faciliter l’accès aux </a:t>
            </a:r>
            <a:r>
              <a:rPr lang="fr-FR" sz="4400" dirty="0">
                <a:solidFill>
                  <a:srgbClr val="2C6A24"/>
                </a:solidFill>
              </a:rPr>
              <a:t>produits agricoles </a:t>
            </a:r>
            <a:r>
              <a:rPr lang="fr-FR" sz="4400" dirty="0"/>
              <a:t>tout en intégrant l’</a:t>
            </a:r>
            <a:r>
              <a:rPr lang="fr-FR" sz="4400" dirty="0">
                <a:solidFill>
                  <a:srgbClr val="2C6A24"/>
                </a:solidFill>
              </a:rPr>
              <a:t>IA</a:t>
            </a:r>
            <a:r>
              <a:rPr lang="fr-FR" sz="4400" dirty="0"/>
              <a:t> pour améliorer l’expérience des utilisateurs</a:t>
            </a:r>
            <a:r>
              <a:rPr lang="fr-FR" sz="4400" dirty="0" smtClean="0"/>
              <a:t>.</a:t>
            </a:r>
          </a:p>
          <a:p>
            <a:endParaRPr lang="fr-FR" sz="4400" dirty="0"/>
          </a:p>
          <a:p>
            <a:r>
              <a:rPr lang="fr-FR" sz="4400" dirty="0"/>
              <a:t>Agri Store est une plateforme essentielle pour digitaliser </a:t>
            </a:r>
            <a:r>
              <a:rPr lang="fr-FR" sz="4400" dirty="0">
                <a:solidFill>
                  <a:srgbClr val="2C6A24"/>
                </a:solidFill>
              </a:rPr>
              <a:t>le commerce agricole </a:t>
            </a:r>
            <a:r>
              <a:rPr lang="fr-FR" sz="4400" dirty="0"/>
              <a:t>: proposer une large gamme de produits, assister les clients grâce à un chatbot intelligent et simplifier les achats en ligne</a:t>
            </a:r>
            <a:r>
              <a:rPr lang="fr-FR" sz="4400" dirty="0" smtClean="0"/>
              <a:t>.</a:t>
            </a:r>
          </a:p>
          <a:p>
            <a:endParaRPr lang="fr-FR" sz="4400" dirty="0"/>
          </a:p>
          <a:p>
            <a:r>
              <a:rPr lang="fr-FR" sz="4400" dirty="0"/>
              <a:t>Construire un écosystème agricole plus connecté, accessible et efficace pour tous.</a:t>
            </a:r>
          </a:p>
        </p:txBody>
      </p:sp>
    </p:spTree>
    <p:extLst>
      <p:ext uri="{BB962C8B-B14F-4D97-AF65-F5344CB8AC3E}">
        <p14:creationId xmlns:p14="http://schemas.microsoft.com/office/powerpoint/2010/main" val="258401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18428" y="4043830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 smtClean="0">
                  <a:solidFill>
                    <a:srgbClr val="FFFFFF"/>
                  </a:solidFill>
                  <a:latin typeface="Montserrat"/>
                </a:rPr>
                <a:t>11</a:t>
              </a:r>
              <a:endParaRPr lang="en-US" sz="2258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8" name="TextBox 27">
            <a:extLst>
              <a:ext uri="{FF2B5EF4-FFF2-40B4-BE49-F238E27FC236}">
                <a16:creationId xmlns:a16="http://schemas.microsoft.com/office/drawing/2014/main" id="{D72C5C57-1625-A363-EE5B-F4B9B7BB680C}"/>
              </a:ext>
            </a:extLst>
          </p:cNvPr>
          <p:cNvSpPr txBox="1"/>
          <p:nvPr/>
        </p:nvSpPr>
        <p:spPr>
          <a:xfrm>
            <a:off x="393890" y="-87734"/>
            <a:ext cx="1697183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C o n c l u s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n 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   P 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r s p e c t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 e 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8565" y="2466812"/>
            <a:ext cx="94471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b="1" dirty="0" err="1"/>
              <a:t>Amélioration</a:t>
            </a:r>
            <a:r>
              <a:rPr lang="en-US" sz="6000" b="1" dirty="0"/>
              <a:t> du </a:t>
            </a:r>
            <a:r>
              <a:rPr lang="en-US" sz="6000" b="1" dirty="0" err="1"/>
              <a:t>Paiement</a:t>
            </a:r>
            <a:endParaRPr lang="en-US" sz="60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18565" y="3499414"/>
            <a:ext cx="8693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b="1" dirty="0" smtClean="0"/>
              <a:t>Notifications avec Kafka</a:t>
            </a:r>
            <a:endParaRPr lang="en-US" sz="6000" dirty="0"/>
          </a:p>
        </p:txBody>
      </p:sp>
      <p:sp>
        <p:nvSpPr>
          <p:cNvPr id="14" name="TextBox 13"/>
          <p:cNvSpPr txBox="1"/>
          <p:nvPr/>
        </p:nvSpPr>
        <p:spPr>
          <a:xfrm>
            <a:off x="918565" y="4716518"/>
            <a:ext cx="15196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b="1" dirty="0" err="1"/>
              <a:t>Optimisation</a:t>
            </a:r>
            <a:r>
              <a:rPr lang="en-US" sz="6000" b="1" dirty="0"/>
              <a:t> de </a:t>
            </a:r>
            <a:r>
              <a:rPr lang="en-US" sz="6000" b="1" dirty="0" err="1"/>
              <a:t>l’Architecture</a:t>
            </a:r>
            <a:r>
              <a:rPr lang="en-US" sz="6000" b="1" dirty="0"/>
              <a:t> </a:t>
            </a:r>
            <a:r>
              <a:rPr lang="en-US" sz="6000" b="1" dirty="0" err="1"/>
              <a:t>Microservices</a:t>
            </a:r>
            <a:endParaRPr lang="en-US" sz="6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18565" y="5865030"/>
            <a:ext cx="116551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6000" b="1" dirty="0" err="1"/>
              <a:t>Reporting</a:t>
            </a:r>
            <a:r>
              <a:rPr lang="fr-FR" sz="6000" b="1" dirty="0"/>
              <a:t> et Analyse de Données</a:t>
            </a:r>
            <a:endParaRPr lang="fr-FR" sz="6000" dirty="0"/>
          </a:p>
        </p:txBody>
      </p:sp>
      <p:sp>
        <p:nvSpPr>
          <p:cNvPr id="16" name="TextBox 15"/>
          <p:cNvSpPr txBox="1"/>
          <p:nvPr/>
        </p:nvSpPr>
        <p:spPr>
          <a:xfrm>
            <a:off x="879708" y="6880693"/>
            <a:ext cx="9485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b="1" dirty="0" err="1"/>
              <a:t>Automatisation</a:t>
            </a:r>
            <a:r>
              <a:rPr lang="en-US" sz="6000" b="1" dirty="0"/>
              <a:t> et DevOps</a:t>
            </a:r>
          </a:p>
        </p:txBody>
      </p:sp>
    </p:spTree>
    <p:extLst>
      <p:ext uri="{BB962C8B-B14F-4D97-AF65-F5344CB8AC3E}">
        <p14:creationId xmlns:p14="http://schemas.microsoft.com/office/powerpoint/2010/main" val="419748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FE42F42-43E7-E5DF-83EA-915C36534F1B}"/>
              </a:ext>
            </a:extLst>
          </p:cNvPr>
          <p:cNvSpPr/>
          <p:nvPr/>
        </p:nvSpPr>
        <p:spPr>
          <a:xfrm>
            <a:off x="0" y="4838701"/>
            <a:ext cx="18323943" cy="5433202"/>
          </a:xfrm>
          <a:custGeom>
            <a:avLst/>
            <a:gdLst/>
            <a:ahLst/>
            <a:cxnLst/>
            <a:rect l="l" t="t" r="r" b="b"/>
            <a:pathLst>
              <a:path w="18288000" h="5423682">
                <a:moveTo>
                  <a:pt x="0" y="0"/>
                </a:moveTo>
                <a:lnTo>
                  <a:pt x="18288000" y="0"/>
                </a:lnTo>
                <a:lnTo>
                  <a:pt x="18288000" y="5423682"/>
                </a:lnTo>
                <a:lnTo>
                  <a:pt x="0" y="5423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t="-114325" b="-10607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C20B3C7-FF90-6F00-8652-4CDBF8794FE0}"/>
              </a:ext>
            </a:extLst>
          </p:cNvPr>
          <p:cNvSpPr txBox="1"/>
          <p:nvPr/>
        </p:nvSpPr>
        <p:spPr>
          <a:xfrm>
            <a:off x="228600" y="7143749"/>
            <a:ext cx="18594957" cy="2159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60"/>
              </a:lnSpc>
            </a:pPr>
            <a:r>
              <a:rPr lang="en-US" sz="7200" b="1" spc="23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Merci pour votre attention</a:t>
            </a:r>
            <a:endParaRPr lang="en-US" sz="4000" b="1" spc="239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69DB269-726D-E957-955A-E8AFBDFA1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E5CC5-D667-6B2A-7393-7BA4DEFD3B6A}"/>
              </a:ext>
            </a:extLst>
          </p:cNvPr>
          <p:cNvSpPr/>
          <p:nvPr/>
        </p:nvSpPr>
        <p:spPr>
          <a:xfrm>
            <a:off x="0" y="0"/>
            <a:ext cx="18323943" cy="49910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97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956509" y="-1535460"/>
            <a:ext cx="10380190" cy="12326626"/>
          </a:xfrm>
          <a:custGeom>
            <a:avLst/>
            <a:gdLst/>
            <a:ahLst/>
            <a:cxnLst/>
            <a:rect l="l" t="t" r="r" b="b"/>
            <a:pathLst>
              <a:path w="11926011" h="12326626">
                <a:moveTo>
                  <a:pt x="11926011" y="0"/>
                </a:moveTo>
                <a:lnTo>
                  <a:pt x="0" y="0"/>
                </a:lnTo>
                <a:lnTo>
                  <a:pt x="0" y="12326627"/>
                </a:lnTo>
                <a:lnTo>
                  <a:pt x="11926011" y="12326627"/>
                </a:lnTo>
                <a:lnTo>
                  <a:pt x="119260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56551" y="-692821"/>
            <a:ext cx="10380189" cy="1064134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16519842" y="0"/>
            <a:ext cx="2219554" cy="10287000"/>
          </a:xfrm>
          <a:custGeom>
            <a:avLst/>
            <a:gdLst/>
            <a:ahLst/>
            <a:cxnLst/>
            <a:rect l="l" t="t" r="r" b="b"/>
            <a:pathLst>
              <a:path w="8307335" h="13618582">
                <a:moveTo>
                  <a:pt x="0" y="0"/>
                </a:moveTo>
                <a:lnTo>
                  <a:pt x="8307335" y="0"/>
                </a:lnTo>
                <a:lnTo>
                  <a:pt x="8307335" y="13618582"/>
                </a:lnTo>
                <a:lnTo>
                  <a:pt x="0" y="13618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646398" y="764711"/>
            <a:ext cx="3895404" cy="2249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152"/>
              </a:lnSpc>
            </a:pPr>
            <a:r>
              <a:rPr lang="en-US" sz="12966" spc="-1050" dirty="0">
                <a:solidFill>
                  <a:srgbClr val="2C6A24"/>
                </a:solidFill>
                <a:latin typeface="League Spartan"/>
              </a:rPr>
              <a:t>Plan</a:t>
            </a:r>
          </a:p>
        </p:txBody>
      </p:sp>
      <p:sp>
        <p:nvSpPr>
          <p:cNvPr id="29" name="Freeform 29"/>
          <p:cNvSpPr/>
          <p:nvPr/>
        </p:nvSpPr>
        <p:spPr>
          <a:xfrm>
            <a:off x="16539705" y="8983145"/>
            <a:ext cx="378788" cy="82851"/>
          </a:xfrm>
          <a:custGeom>
            <a:avLst/>
            <a:gdLst/>
            <a:ahLst/>
            <a:cxnLst/>
            <a:rect l="l" t="t" r="r" b="b"/>
            <a:pathLst>
              <a:path w="378788" h="82851">
                <a:moveTo>
                  <a:pt x="0" y="0"/>
                </a:moveTo>
                <a:lnTo>
                  <a:pt x="378788" y="0"/>
                </a:lnTo>
                <a:lnTo>
                  <a:pt x="378788" y="82851"/>
                </a:lnTo>
                <a:lnTo>
                  <a:pt x="0" y="82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51970" r="-621009" b="-1346787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539705" y="9115419"/>
            <a:ext cx="378788" cy="82851"/>
          </a:xfrm>
          <a:custGeom>
            <a:avLst/>
            <a:gdLst/>
            <a:ahLst/>
            <a:cxnLst/>
            <a:rect l="l" t="t" r="r" b="b"/>
            <a:pathLst>
              <a:path w="378788" h="82851">
                <a:moveTo>
                  <a:pt x="0" y="0"/>
                </a:moveTo>
                <a:lnTo>
                  <a:pt x="378788" y="0"/>
                </a:lnTo>
                <a:lnTo>
                  <a:pt x="378788" y="82851"/>
                </a:lnTo>
                <a:lnTo>
                  <a:pt x="0" y="82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51970" r="-621009" b="-1346787"/>
            </a:stretch>
          </a:blipFill>
        </p:spPr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91C163A-D98A-C2A0-6D43-98752B03AA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0" t="19887" r="17471" b="15713"/>
          <a:stretch/>
        </p:blipFill>
        <p:spPr>
          <a:xfrm>
            <a:off x="2801261" y="6218991"/>
            <a:ext cx="3729535" cy="3729535"/>
          </a:xfrm>
          <a:prstGeom prst="ellipse">
            <a:avLst/>
          </a:prstGeom>
          <a:ln w="63500" cap="rnd">
            <a:solidFill>
              <a:schemeClr val="accent3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88A180A1-8933-754C-7124-FA2A4B0B6866}"/>
              </a:ext>
            </a:extLst>
          </p:cNvPr>
          <p:cNvGrpSpPr/>
          <p:nvPr/>
        </p:nvGrpSpPr>
        <p:grpSpPr>
          <a:xfrm>
            <a:off x="7646398" y="2400300"/>
            <a:ext cx="8708541" cy="7755969"/>
            <a:chOff x="7624054" y="3081998"/>
            <a:chExt cx="8708541" cy="7755969"/>
          </a:xfrm>
        </p:grpSpPr>
        <p:sp>
          <p:nvSpPr>
            <p:cNvPr id="20" name="TextBox 20"/>
            <p:cNvSpPr txBox="1"/>
            <p:nvPr/>
          </p:nvSpPr>
          <p:spPr>
            <a:xfrm>
              <a:off x="8025260" y="3081998"/>
              <a:ext cx="8307335" cy="7755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fr-FR" sz="3600" b="1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       Introduction</a:t>
              </a:r>
            </a:p>
            <a:p>
              <a:pPr>
                <a:lnSpc>
                  <a:spcPct val="200000"/>
                </a:lnSpc>
              </a:pPr>
              <a:r>
                <a:rPr lang="fr-FR" sz="3600" b="1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       Présentation du Système </a:t>
              </a:r>
              <a:r>
                <a:rPr lang="fr-FR" sz="3600" b="1" dirty="0" smtClean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Agri Store</a:t>
              </a:r>
              <a:endParaRPr lang="fr-FR" sz="3600" b="1" dirty="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  <a:p>
              <a:pPr>
                <a:lnSpc>
                  <a:spcPct val="200000"/>
                </a:lnSpc>
              </a:pPr>
              <a:r>
                <a:rPr lang="fr-FR" sz="3600" b="1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       Conception </a:t>
              </a:r>
              <a:r>
                <a:rPr lang="fr-FR" sz="3600" b="1" dirty="0" smtClean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du Système </a:t>
              </a:r>
              <a:r>
                <a:rPr lang="fr-FR" sz="3600" b="1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Agri </a:t>
              </a:r>
              <a:r>
                <a:rPr lang="fr-FR" sz="3600" b="1" dirty="0" smtClean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Store</a:t>
              </a:r>
            </a:p>
            <a:p>
              <a:pPr>
                <a:lnSpc>
                  <a:spcPct val="200000"/>
                </a:lnSpc>
              </a:pPr>
              <a:r>
                <a:rPr lang="fr-FR" sz="3600" b="1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	</a:t>
              </a:r>
              <a:r>
                <a:rPr lang="fr-FR" sz="3600" b="1" dirty="0" smtClean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Réalisation </a:t>
              </a:r>
              <a:r>
                <a:rPr lang="fr-FR" sz="3600" b="1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du Système Agri </a:t>
              </a:r>
              <a:r>
                <a:rPr lang="fr-FR" sz="3600" b="1" dirty="0" smtClean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Store</a:t>
              </a:r>
            </a:p>
            <a:p>
              <a:pPr>
                <a:lnSpc>
                  <a:spcPct val="200000"/>
                </a:lnSpc>
              </a:pPr>
              <a:r>
                <a:rPr lang="fr-FR" sz="3600" b="1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	</a:t>
              </a:r>
              <a:r>
                <a:rPr lang="fr-FR" sz="3600" b="1" dirty="0" smtClean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Démonstration</a:t>
              </a:r>
              <a:endParaRPr lang="fr-FR" sz="3600" b="1" dirty="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  <a:p>
              <a:pPr>
                <a:lnSpc>
                  <a:spcPct val="200000"/>
                </a:lnSpc>
              </a:pPr>
              <a:r>
                <a:rPr lang="fr-FR" sz="3600" b="1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       Conclusion et Perspectives</a:t>
              </a:r>
            </a:p>
            <a:p>
              <a:pPr>
                <a:lnSpc>
                  <a:spcPct val="200000"/>
                </a:lnSpc>
              </a:pPr>
              <a:r>
                <a:rPr lang="fr-FR" sz="3600" b="1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rPr>
                <a:t>      </a:t>
              </a: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82F5131-5918-0E7D-CC42-D31585480E63}"/>
                </a:ext>
              </a:extLst>
            </p:cNvPr>
            <p:cNvGrpSpPr/>
            <p:nvPr/>
          </p:nvGrpSpPr>
          <p:grpSpPr>
            <a:xfrm>
              <a:off x="7624054" y="3467100"/>
              <a:ext cx="5465559" cy="6128775"/>
              <a:chOff x="7719845" y="2608975"/>
              <a:chExt cx="5465559" cy="61287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2795442" y="7802772"/>
                <a:ext cx="389962" cy="389962"/>
              </a:xfrm>
              <a:custGeom>
                <a:avLst/>
                <a:gdLst/>
                <a:ahLst/>
                <a:cxnLst/>
                <a:rect l="l" t="t" r="r" b="b"/>
                <a:pathLst>
                  <a:path w="389962" h="389962">
                    <a:moveTo>
                      <a:pt x="0" y="0"/>
                    </a:moveTo>
                    <a:lnTo>
                      <a:pt x="389963" y="0"/>
                    </a:lnTo>
                    <a:lnTo>
                      <a:pt x="389963" y="389962"/>
                    </a:lnTo>
                    <a:lnTo>
                      <a:pt x="0" y="3899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xmlns="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5" name="Freeform 5"/>
              <p:cNvSpPr/>
              <p:nvPr/>
            </p:nvSpPr>
            <p:spPr>
              <a:xfrm>
                <a:off x="7742190" y="2608975"/>
                <a:ext cx="943569" cy="923852"/>
              </a:xfrm>
              <a:custGeom>
                <a:avLst/>
                <a:gdLst/>
                <a:ahLst/>
                <a:cxnLst/>
                <a:rect l="l" t="t" r="r" b="b"/>
                <a:pathLst>
                  <a:path w="5111405" h="5111405">
                    <a:moveTo>
                      <a:pt x="0" y="0"/>
                    </a:moveTo>
                    <a:lnTo>
                      <a:pt x="5111406" y="0"/>
                    </a:lnTo>
                    <a:lnTo>
                      <a:pt x="5111406" y="5111405"/>
                    </a:lnTo>
                    <a:lnTo>
                      <a:pt x="0" y="51114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30883086-1916-4FC9-DE11-47FBF9EAEE34}"/>
                  </a:ext>
                </a:extLst>
              </p:cNvPr>
              <p:cNvSpPr/>
              <p:nvPr/>
            </p:nvSpPr>
            <p:spPr>
              <a:xfrm>
                <a:off x="7742189" y="3654034"/>
                <a:ext cx="943569" cy="923852"/>
              </a:xfrm>
              <a:custGeom>
                <a:avLst/>
                <a:gdLst/>
                <a:ahLst/>
                <a:cxnLst/>
                <a:rect l="l" t="t" r="r" b="b"/>
                <a:pathLst>
                  <a:path w="5111405" h="5111405">
                    <a:moveTo>
                      <a:pt x="0" y="0"/>
                    </a:moveTo>
                    <a:lnTo>
                      <a:pt x="5111406" y="0"/>
                    </a:lnTo>
                    <a:lnTo>
                      <a:pt x="5111406" y="5111405"/>
                    </a:lnTo>
                    <a:lnTo>
                      <a:pt x="0" y="51114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6ACF625F-B927-A980-76DF-6D150A58D441}"/>
                  </a:ext>
                </a:extLst>
              </p:cNvPr>
              <p:cNvSpPr/>
              <p:nvPr/>
            </p:nvSpPr>
            <p:spPr>
              <a:xfrm>
                <a:off x="7742189" y="4618033"/>
                <a:ext cx="943569" cy="923852"/>
              </a:xfrm>
              <a:custGeom>
                <a:avLst/>
                <a:gdLst/>
                <a:ahLst/>
                <a:cxnLst/>
                <a:rect l="l" t="t" r="r" b="b"/>
                <a:pathLst>
                  <a:path w="5111405" h="5111405">
                    <a:moveTo>
                      <a:pt x="0" y="0"/>
                    </a:moveTo>
                    <a:lnTo>
                      <a:pt x="5111406" y="0"/>
                    </a:lnTo>
                    <a:lnTo>
                      <a:pt x="5111406" y="5111405"/>
                    </a:lnTo>
                    <a:lnTo>
                      <a:pt x="0" y="51114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6F19F586-CD7B-F83A-26FB-B761452996A6}"/>
                  </a:ext>
                </a:extLst>
              </p:cNvPr>
              <p:cNvSpPr/>
              <p:nvPr/>
            </p:nvSpPr>
            <p:spPr>
              <a:xfrm>
                <a:off x="7742188" y="6730384"/>
                <a:ext cx="943569" cy="923852"/>
              </a:xfrm>
              <a:custGeom>
                <a:avLst/>
                <a:gdLst/>
                <a:ahLst/>
                <a:cxnLst/>
                <a:rect l="l" t="t" r="r" b="b"/>
                <a:pathLst>
                  <a:path w="5111405" h="5111405">
                    <a:moveTo>
                      <a:pt x="0" y="0"/>
                    </a:moveTo>
                    <a:lnTo>
                      <a:pt x="5111406" y="0"/>
                    </a:lnTo>
                    <a:lnTo>
                      <a:pt x="5111406" y="5111405"/>
                    </a:lnTo>
                    <a:lnTo>
                      <a:pt x="0" y="51114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fr-FR" dirty="0"/>
              </a:p>
            </p:txBody>
          </p:sp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ADBC7A31-64DE-3D09-FB9E-831DABA74B71}"/>
                  </a:ext>
                </a:extLst>
              </p:cNvPr>
              <p:cNvSpPr/>
              <p:nvPr/>
            </p:nvSpPr>
            <p:spPr>
              <a:xfrm>
                <a:off x="7719845" y="7813898"/>
                <a:ext cx="943569" cy="923852"/>
              </a:xfrm>
              <a:custGeom>
                <a:avLst/>
                <a:gdLst/>
                <a:ahLst/>
                <a:cxnLst/>
                <a:rect l="l" t="t" r="r" b="b"/>
                <a:pathLst>
                  <a:path w="5111405" h="5111405">
                    <a:moveTo>
                      <a:pt x="0" y="0"/>
                    </a:moveTo>
                    <a:lnTo>
                      <a:pt x="5111406" y="0"/>
                    </a:lnTo>
                    <a:lnTo>
                      <a:pt x="5111406" y="5111405"/>
                    </a:lnTo>
                    <a:lnTo>
                      <a:pt x="0" y="51114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85CEC08-2181-4575-F413-690A95076EEF}"/>
                  </a:ext>
                </a:extLst>
              </p:cNvPr>
              <p:cNvSpPr txBox="1"/>
              <p:nvPr/>
            </p:nvSpPr>
            <p:spPr>
              <a:xfrm>
                <a:off x="8120067" y="5715659"/>
                <a:ext cx="1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fr-FR" sz="3200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909F1C1-F626-E92A-4FB3-2C7990CB089D}"/>
                  </a:ext>
                </a:extLst>
              </p:cNvPr>
              <p:cNvSpPr txBox="1"/>
              <p:nvPr/>
            </p:nvSpPr>
            <p:spPr>
              <a:xfrm>
                <a:off x="8131630" y="3728308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dirty="0">
                    <a:solidFill>
                      <a:schemeClr val="accent3">
                        <a:lumMod val="50000"/>
                      </a:schemeClr>
                    </a:solidFill>
                    <a:latin typeface="Book Antiqua" panose="02040602050305030304" pitchFamily="18" charset="0"/>
                  </a:rPr>
                  <a:t>2</a:t>
                </a: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BB33242-98E3-27F3-5DF9-15C51277CF01}"/>
                  </a:ext>
                </a:extLst>
              </p:cNvPr>
              <p:cNvSpPr txBox="1"/>
              <p:nvPr/>
            </p:nvSpPr>
            <p:spPr>
              <a:xfrm>
                <a:off x="8163543" y="4734818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dirty="0">
                    <a:solidFill>
                      <a:schemeClr val="accent3">
                        <a:lumMod val="50000"/>
                      </a:schemeClr>
                    </a:solidFill>
                    <a:latin typeface="Book Antiqua" panose="02040602050305030304" pitchFamily="18" charset="0"/>
                  </a:rPr>
                  <a:t>3</a:t>
                </a: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A20B2A2-F84E-4DB5-0B3A-D639A2B0F802}"/>
                  </a:ext>
                </a:extLst>
              </p:cNvPr>
              <p:cNvSpPr txBox="1"/>
              <p:nvPr/>
            </p:nvSpPr>
            <p:spPr>
              <a:xfrm>
                <a:off x="8139237" y="2675738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dirty="0">
                    <a:solidFill>
                      <a:schemeClr val="accent3">
                        <a:lumMod val="50000"/>
                      </a:schemeClr>
                    </a:solidFill>
                    <a:latin typeface="Book Antiqua" panose="02040602050305030304" pitchFamily="18" charset="0"/>
                  </a:rPr>
                  <a:t>1</a:t>
                </a: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32D99A1-B714-BC26-D61D-95CBFE66F18F}"/>
                  </a:ext>
                </a:extLst>
              </p:cNvPr>
              <p:cNvSpPr txBox="1"/>
              <p:nvPr/>
            </p:nvSpPr>
            <p:spPr>
              <a:xfrm>
                <a:off x="8128424" y="6815681"/>
                <a:ext cx="3898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>
                    <a:solidFill>
                      <a:schemeClr val="accent3">
                        <a:lumMod val="50000"/>
                      </a:schemeClr>
                    </a:solidFill>
                    <a:latin typeface="Book Antiqua" panose="02040602050305030304" pitchFamily="18" charset="0"/>
                  </a:rPr>
                  <a:t>5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F4C9A7F-6FAE-DD7E-37FE-FF77CBBE43BA}"/>
                  </a:ext>
                </a:extLst>
              </p:cNvPr>
              <p:cNvSpPr txBox="1"/>
              <p:nvPr/>
            </p:nvSpPr>
            <p:spPr>
              <a:xfrm>
                <a:off x="8125218" y="7876558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3200" dirty="0" smtClean="0">
                    <a:solidFill>
                      <a:schemeClr val="accent3">
                        <a:lumMod val="50000"/>
                      </a:schemeClr>
                    </a:solidFill>
                    <a:latin typeface="Book Antiqua" panose="02040602050305030304" pitchFamily="18" charset="0"/>
                  </a:rPr>
                  <a:t>6</a:t>
                </a:r>
                <a:endParaRPr lang="fr-FR" sz="3200" dirty="0">
                  <a:solidFill>
                    <a:schemeClr val="accent3">
                      <a:lumMod val="50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</p:grp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6F19F586-CD7B-F83A-26FB-B761452996A6}"/>
              </a:ext>
            </a:extLst>
          </p:cNvPr>
          <p:cNvSpPr/>
          <p:nvPr/>
        </p:nvSpPr>
        <p:spPr>
          <a:xfrm>
            <a:off x="7646397" y="5835097"/>
            <a:ext cx="943569" cy="923852"/>
          </a:xfrm>
          <a:custGeom>
            <a:avLst/>
            <a:gdLst/>
            <a:ahLst/>
            <a:cxnLst/>
            <a:rect l="l" t="t" r="r" b="b"/>
            <a:pathLst>
              <a:path w="5111405" h="5111405">
                <a:moveTo>
                  <a:pt x="0" y="0"/>
                </a:moveTo>
                <a:lnTo>
                  <a:pt x="5111406" y="0"/>
                </a:lnTo>
                <a:lnTo>
                  <a:pt x="5111406" y="5111405"/>
                </a:lnTo>
                <a:lnTo>
                  <a:pt x="0" y="5111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>
              <a:solidFill>
                <a:schemeClr val="accent3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8046620" y="5879386"/>
            <a:ext cx="411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  <a:t>4</a:t>
            </a:r>
            <a:endParaRPr lang="en-US" sz="3200" dirty="0" smtClean="0">
              <a:solidFill>
                <a:schemeClr val="accent3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>
                  <a:solidFill>
                    <a:srgbClr val="FFFFFF"/>
                  </a:solidFill>
                  <a:latin typeface="Montserrat"/>
                </a:rPr>
                <a:t>01</a:t>
              </a:r>
            </a:p>
          </p:txBody>
        </p:sp>
      </p:grpSp>
      <p:sp>
        <p:nvSpPr>
          <p:cNvPr id="4" name="TextBox 19">
            <a:extLst>
              <a:ext uri="{FF2B5EF4-FFF2-40B4-BE49-F238E27FC236}">
                <a16:creationId xmlns:a16="http://schemas.microsoft.com/office/drawing/2014/main" id="{CEC407F7-2F29-93D0-D01E-E24F8715853D}"/>
              </a:ext>
            </a:extLst>
          </p:cNvPr>
          <p:cNvSpPr txBox="1"/>
          <p:nvPr/>
        </p:nvSpPr>
        <p:spPr>
          <a:xfrm>
            <a:off x="270547" y="2143107"/>
            <a:ext cx="16451172" cy="7006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fr-FR" sz="4000" b="1" dirty="0">
                <a:latin typeface="Montserrat"/>
              </a:rPr>
              <a:t>L'agriculture reste le fondement de l'économie du pays, fournissant la principale source de subsistance pour la plupart des citoyens.</a:t>
            </a:r>
          </a:p>
          <a:p>
            <a:pPr algn="just">
              <a:lnSpc>
                <a:spcPts val="5000"/>
              </a:lnSpc>
            </a:pPr>
            <a:endParaRPr lang="fr-FR" sz="4000" b="1" dirty="0">
              <a:latin typeface="Montserrat"/>
            </a:endParaRPr>
          </a:p>
          <a:p>
            <a:pPr marL="457200" indent="-457200" algn="just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fr-FR" sz="4000" b="1" dirty="0">
                <a:latin typeface="Montserrat"/>
              </a:rPr>
              <a:t>La population mondiale devrait augmenter de 2 milliards de personnes au cours des trente prochaines années, passant de 8 milliards actuellement à 9,7 milliards en 2050. </a:t>
            </a:r>
          </a:p>
          <a:p>
            <a:pPr algn="just">
              <a:lnSpc>
                <a:spcPts val="5000"/>
              </a:lnSpc>
            </a:pPr>
            <a:endParaRPr lang="fr-FR" sz="4000" b="1" dirty="0">
              <a:latin typeface="Montserrat"/>
            </a:endParaRPr>
          </a:p>
          <a:p>
            <a:pPr marL="457200" indent="-457200" algn="just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fr-FR" sz="4000" b="1" dirty="0">
                <a:solidFill>
                  <a:srgbClr val="00B050"/>
                </a:solidFill>
                <a:latin typeface="Montserrat"/>
              </a:rPr>
              <a:t>L’agriculture doit impérativement s'adapter aux nouvelles technologies : augmenter la productivité, améliorer la gestion des ressources, agriculture durable et efficace.</a:t>
            </a: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4F17EFA3-010A-BDDE-FE0E-675A59A8351A}"/>
              </a:ext>
            </a:extLst>
          </p:cNvPr>
          <p:cNvSpPr txBox="1"/>
          <p:nvPr/>
        </p:nvSpPr>
        <p:spPr>
          <a:xfrm>
            <a:off x="5867400" y="35642"/>
            <a:ext cx="58674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  <p:txBody>
              <a:bodyPr/>
              <a:lstStyle/>
              <a:p>
                <a:endParaRPr lang="fr-FR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>
                  <a:solidFill>
                    <a:srgbClr val="FFFFFF"/>
                  </a:solidFill>
                  <a:latin typeface="Montserrat"/>
                </a:rPr>
                <a:t>02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4CE6F613-29C8-26D1-77C3-C5A549FAA538}"/>
              </a:ext>
            </a:extLst>
          </p:cNvPr>
          <p:cNvGrpSpPr/>
          <p:nvPr/>
        </p:nvGrpSpPr>
        <p:grpSpPr>
          <a:xfrm>
            <a:off x="930039" y="2251506"/>
            <a:ext cx="16362806" cy="7557411"/>
            <a:chOff x="1200767" y="2464568"/>
            <a:chExt cx="16362806" cy="7557411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66ED94C-2369-1CAD-DDF1-BB2C5AA23A49}"/>
                </a:ext>
              </a:extLst>
            </p:cNvPr>
            <p:cNvSpPr txBox="1"/>
            <p:nvPr/>
          </p:nvSpPr>
          <p:spPr>
            <a:xfrm>
              <a:off x="1200767" y="4159509"/>
              <a:ext cx="8246473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fr-FR" sz="3600" b="1" dirty="0">
                  <a:solidFill>
                    <a:srgbClr val="2C6A24"/>
                  </a:solidFill>
                  <a:latin typeface="Montserrat" panose="00000500000000000000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Catalogue de Produits </a:t>
              </a:r>
              <a:r>
                <a:rPr lang="fr-FR" sz="3600" b="1" dirty="0" smtClean="0">
                  <a:solidFill>
                    <a:srgbClr val="2C6A24"/>
                  </a:solidFill>
                  <a:latin typeface="Montserrat" panose="00000500000000000000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Agricoles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fr-FR" sz="3600" b="1" dirty="0">
                  <a:solidFill>
                    <a:srgbClr val="2C6A24"/>
                  </a:solidFill>
                  <a:latin typeface="Montserrat" panose="00000500000000000000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Gestion des </a:t>
              </a:r>
              <a:r>
                <a:rPr lang="fr-FR" sz="3600" b="1" dirty="0" smtClean="0">
                  <a:solidFill>
                    <a:srgbClr val="2C6A24"/>
                  </a:solidFill>
                  <a:latin typeface="Montserrat" panose="00000500000000000000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Commandes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fr-FR" sz="3600" b="1" dirty="0">
                  <a:solidFill>
                    <a:srgbClr val="2C6A24"/>
                  </a:solidFill>
                  <a:latin typeface="Montserrat" panose="00000500000000000000" pitchFamily="2" charset="0"/>
                </a:rPr>
                <a:t>Chatbot IA Intégré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6E12044-402C-09DE-9651-9169DDFFFD29}"/>
                </a:ext>
              </a:extLst>
            </p:cNvPr>
            <p:cNvSpPr txBox="1"/>
            <p:nvPr/>
          </p:nvSpPr>
          <p:spPr>
            <a:xfrm>
              <a:off x="10176728" y="4112669"/>
              <a:ext cx="4874885" cy="590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  <a:defRPr sz="3600">
                  <a:solidFill>
                    <a:srgbClr val="2C6A24"/>
                  </a:solidFill>
                  <a:effectLst/>
                  <a:latin typeface="Montserrat" panose="00000500000000000000" pitchFamily="2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fr-FR" b="1" dirty="0"/>
                <a:t>Performance</a:t>
              </a:r>
            </a:p>
            <a:p>
              <a:r>
                <a:rPr lang="fr-FR" b="1" dirty="0"/>
                <a:t>Disponibilité</a:t>
              </a:r>
            </a:p>
            <a:p>
              <a:r>
                <a:rPr lang="fr-FR" b="1" dirty="0"/>
                <a:t>Fiabilité</a:t>
              </a:r>
            </a:p>
            <a:p>
              <a:r>
                <a:rPr lang="fr-FR" b="1" dirty="0" err="1" smtClean="0"/>
                <a:t>Scalabilité</a:t>
              </a:r>
              <a:endParaRPr lang="fr-FR" b="1" dirty="0" smtClean="0"/>
            </a:p>
            <a:p>
              <a:r>
                <a:rPr lang="fr-FR" b="1" dirty="0" err="1" smtClean="0"/>
                <a:t>Sé</a:t>
              </a:r>
              <a:r>
                <a:rPr lang="en-US" b="1" dirty="0" err="1" smtClean="0"/>
                <a:t>curit</a:t>
              </a:r>
              <a:r>
                <a:rPr lang="fr-FR" b="1" smtClean="0"/>
                <a:t>é</a:t>
              </a:r>
              <a:endParaRPr lang="fr-FR" b="1" dirty="0"/>
            </a:p>
            <a:p>
              <a:endParaRPr lang="fr-FR" b="1" dirty="0"/>
            </a:p>
            <a:p>
              <a:endParaRPr lang="fr-FR" b="1" dirty="0"/>
            </a:p>
          </p:txBody>
        </p:sp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069907C6-4CA9-1120-2F5B-45E3C974A407}"/>
                </a:ext>
              </a:extLst>
            </p:cNvPr>
            <p:cNvGrpSpPr/>
            <p:nvPr/>
          </p:nvGrpSpPr>
          <p:grpSpPr>
            <a:xfrm>
              <a:off x="1354084" y="2504226"/>
              <a:ext cx="7374843" cy="1119744"/>
              <a:chOff x="916075" y="2699755"/>
              <a:chExt cx="7374843" cy="1119744"/>
            </a:xfrm>
          </p:grpSpPr>
          <p:sp>
            <p:nvSpPr>
              <p:cNvPr id="17" name="TextBox 27">
                <a:extLst>
                  <a:ext uri="{FF2B5EF4-FFF2-40B4-BE49-F238E27FC236}">
                    <a16:creationId xmlns:a16="http://schemas.microsoft.com/office/drawing/2014/main" id="{8A4128CB-C1C6-B18C-D14C-072C3F70D8DF}"/>
                  </a:ext>
                </a:extLst>
              </p:cNvPr>
              <p:cNvSpPr txBox="1"/>
              <p:nvPr/>
            </p:nvSpPr>
            <p:spPr>
              <a:xfrm>
                <a:off x="998868" y="3033701"/>
                <a:ext cx="7292050" cy="48263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82"/>
                  </a:lnSpc>
                </a:pPr>
                <a:r>
                  <a:rPr lang="en-US" sz="4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/>
                  </a:rPr>
                  <a:t>Les </a:t>
                </a:r>
                <a:r>
                  <a:rPr lang="en-US" sz="4000" b="1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/>
                  </a:rPr>
                  <a:t>besoins</a:t>
                </a:r>
                <a:r>
                  <a:rPr lang="en-US" sz="4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/>
                  </a:rPr>
                  <a:t> </a:t>
                </a:r>
                <a:r>
                  <a:rPr lang="en-US" sz="4000" b="1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/>
                  </a:rPr>
                  <a:t>fonctionnels</a:t>
                </a:r>
                <a:endParaRPr lang="en-US" sz="40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/>
                </a:endParaRP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8A6DB645-3F21-1A49-05F6-ED472B00A231}"/>
                  </a:ext>
                </a:extLst>
              </p:cNvPr>
              <p:cNvSpPr/>
              <p:nvPr/>
            </p:nvSpPr>
            <p:spPr>
              <a:xfrm>
                <a:off x="916075" y="2699755"/>
                <a:ext cx="7374842" cy="1119744"/>
              </a:xfrm>
              <a:prstGeom prst="roundRect">
                <a:avLst/>
              </a:prstGeom>
              <a:noFill/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bg1"/>
                    </a:solidFill>
                  </a:ln>
                  <a:noFill/>
                </a:endParaRPr>
              </a:p>
            </p:txBody>
          </p:sp>
        </p:grp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302CD995-86EF-1F14-DB10-E4AB55B762B1}"/>
                </a:ext>
              </a:extLst>
            </p:cNvPr>
            <p:cNvCxnSpPr>
              <a:cxnSpLocks/>
            </p:cNvCxnSpPr>
            <p:nvPr/>
          </p:nvCxnSpPr>
          <p:spPr>
            <a:xfrm>
              <a:off x="9226435" y="3733943"/>
              <a:ext cx="0" cy="541020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3451BC35-10AF-3D8D-70F2-3F3F8C2A2112}"/>
                </a:ext>
              </a:extLst>
            </p:cNvPr>
            <p:cNvGrpSpPr/>
            <p:nvPr/>
          </p:nvGrpSpPr>
          <p:grpSpPr>
            <a:xfrm>
              <a:off x="9473119" y="2464568"/>
              <a:ext cx="8090454" cy="1119744"/>
              <a:chOff x="816791" y="3202970"/>
              <a:chExt cx="7220577" cy="1119744"/>
            </a:xfrm>
          </p:grpSpPr>
          <p:sp>
            <p:nvSpPr>
              <p:cNvPr id="15" name="TextBox 27">
                <a:extLst>
                  <a:ext uri="{FF2B5EF4-FFF2-40B4-BE49-F238E27FC236}">
                    <a16:creationId xmlns:a16="http://schemas.microsoft.com/office/drawing/2014/main" id="{E0252E4C-45F7-34FE-4D57-71BD1E6BEEAA}"/>
                  </a:ext>
                </a:extLst>
              </p:cNvPr>
              <p:cNvSpPr txBox="1"/>
              <p:nvPr/>
            </p:nvSpPr>
            <p:spPr>
              <a:xfrm>
                <a:off x="816791" y="3576574"/>
                <a:ext cx="7220577" cy="48263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3682"/>
                  </a:lnSpc>
                  <a:defRPr sz="4000" b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/>
                  </a:defRPr>
                </a:lvl1pPr>
              </a:lstStyle>
              <a:p>
                <a:r>
                  <a:rPr lang="en-US" dirty="0"/>
                  <a:t>Les </a:t>
                </a:r>
                <a:r>
                  <a:rPr lang="en-US" sz="3800" dirty="0" err="1"/>
                  <a:t>besoins</a:t>
                </a:r>
                <a:r>
                  <a:rPr lang="en-US" dirty="0"/>
                  <a:t> non </a:t>
                </a:r>
                <a:r>
                  <a:rPr lang="en-US" dirty="0" err="1"/>
                  <a:t>fonctionnels</a:t>
                </a:r>
                <a:endParaRPr lang="en-US" dirty="0"/>
              </a:p>
            </p:txBody>
          </p:sp>
          <p:sp>
            <p:nvSpPr>
              <p:cNvPr id="16" name="Rectangle : coins arrondis 36">
                <a:extLst>
                  <a:ext uri="{FF2B5EF4-FFF2-40B4-BE49-F238E27FC236}">
                    <a16:creationId xmlns:a16="http://schemas.microsoft.com/office/drawing/2014/main" id="{40035D80-B7A9-9CDE-C521-3682050872A9}"/>
                  </a:ext>
                </a:extLst>
              </p:cNvPr>
              <p:cNvSpPr/>
              <p:nvPr/>
            </p:nvSpPr>
            <p:spPr>
              <a:xfrm>
                <a:off x="956194" y="3202970"/>
                <a:ext cx="7002456" cy="1119744"/>
              </a:xfrm>
              <a:prstGeom prst="roundRect">
                <a:avLst/>
              </a:prstGeom>
              <a:noFill/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>
                  <a:ln>
                    <a:solidFill>
                      <a:schemeClr val="bg1"/>
                    </a:solidFill>
                  </a:ln>
                  <a:noFill/>
                </a:endParaRPr>
              </a:p>
            </p:txBody>
          </p:sp>
        </p:grpSp>
      </p:grpSp>
      <p:sp>
        <p:nvSpPr>
          <p:cNvPr id="19" name="TextBox 27">
            <a:extLst>
              <a:ext uri="{FF2B5EF4-FFF2-40B4-BE49-F238E27FC236}">
                <a16:creationId xmlns:a16="http://schemas.microsoft.com/office/drawing/2014/main" id="{B4A147A2-FFBA-B8B5-7839-1D872D947A0B}"/>
              </a:ext>
            </a:extLst>
          </p:cNvPr>
          <p:cNvSpPr txBox="1"/>
          <p:nvPr/>
        </p:nvSpPr>
        <p:spPr>
          <a:xfrm>
            <a:off x="1600200" y="0"/>
            <a:ext cx="152400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Présentation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 système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>
                  <a:solidFill>
                    <a:srgbClr val="FFFFFF"/>
                  </a:solidFill>
                  <a:latin typeface="Montserrat"/>
                </a:rPr>
                <a:t>03</a:t>
              </a:r>
            </a:p>
          </p:txBody>
        </p:sp>
      </p:grpSp>
      <p:sp>
        <p:nvSpPr>
          <p:cNvPr id="7" name="TextBox 27">
            <a:extLst>
              <a:ext uri="{FF2B5EF4-FFF2-40B4-BE49-F238E27FC236}">
                <a16:creationId xmlns:a16="http://schemas.microsoft.com/office/drawing/2014/main" id="{EB04ED58-4E63-A3D3-A342-10357C32947D}"/>
              </a:ext>
            </a:extLst>
          </p:cNvPr>
          <p:cNvSpPr txBox="1"/>
          <p:nvPr/>
        </p:nvSpPr>
        <p:spPr>
          <a:xfrm>
            <a:off x="1831724" y="-57690"/>
            <a:ext cx="1473806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Conception du 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système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AD6B901-16E9-7767-E219-3E185C7346E2}"/>
              </a:ext>
            </a:extLst>
          </p:cNvPr>
          <p:cNvSpPr txBox="1"/>
          <p:nvPr/>
        </p:nvSpPr>
        <p:spPr>
          <a:xfrm>
            <a:off x="3874698" y="3345262"/>
            <a:ext cx="9608256" cy="21969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60"/>
              </a:lnSpc>
            </a:pPr>
            <a:endParaRPr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42E39FF-EFC8-5BA2-A3C2-05AAEA2AD0A6}"/>
              </a:ext>
            </a:extLst>
          </p:cNvPr>
          <p:cNvGrpSpPr/>
          <p:nvPr/>
        </p:nvGrpSpPr>
        <p:grpSpPr>
          <a:xfrm>
            <a:off x="1831724" y="4947960"/>
            <a:ext cx="10219007" cy="6932418"/>
            <a:chOff x="1726832" y="1949245"/>
            <a:chExt cx="10219007" cy="6932418"/>
          </a:xfrm>
        </p:grpSpPr>
        <p:sp>
          <p:nvSpPr>
            <p:cNvPr id="36" name="TextBox 20">
              <a:extLst>
                <a:ext uri="{FF2B5EF4-FFF2-40B4-BE49-F238E27FC236}">
                  <a16:creationId xmlns:a16="http://schemas.microsoft.com/office/drawing/2014/main" id="{50F7D2F1-5962-7FFA-3A53-0D6CD6858A35}"/>
                </a:ext>
              </a:extLst>
            </p:cNvPr>
            <p:cNvSpPr txBox="1"/>
            <p:nvPr/>
          </p:nvSpPr>
          <p:spPr>
            <a:xfrm>
              <a:off x="1726832" y="6842802"/>
              <a:ext cx="9606401" cy="2038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0"/>
                </a:lnSpc>
              </a:pPr>
              <a:endParaRPr/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B0C57C6-7D2F-DAD6-B8CE-DCACBB237B32}"/>
                </a:ext>
              </a:extLst>
            </p:cNvPr>
            <p:cNvGrpSpPr/>
            <p:nvPr/>
          </p:nvGrpSpPr>
          <p:grpSpPr>
            <a:xfrm>
              <a:off x="1774965" y="1949245"/>
              <a:ext cx="10170874" cy="1428180"/>
              <a:chOff x="2050344" y="2255686"/>
              <a:chExt cx="10235860" cy="1538883"/>
            </a:xfrm>
          </p:grpSpPr>
          <p:grpSp>
            <p:nvGrpSpPr>
              <p:cNvPr id="29" name="Group 18">
                <a:extLst>
                  <a:ext uri="{FF2B5EF4-FFF2-40B4-BE49-F238E27FC236}">
                    <a16:creationId xmlns:a16="http://schemas.microsoft.com/office/drawing/2014/main" id="{23E0D9C0-B7ED-5BB7-B3CF-1879864DD7EB}"/>
                  </a:ext>
                </a:extLst>
              </p:cNvPr>
              <p:cNvGrpSpPr/>
              <p:nvPr/>
            </p:nvGrpSpPr>
            <p:grpSpPr>
              <a:xfrm>
                <a:off x="2050344" y="2255686"/>
                <a:ext cx="9608256" cy="1538883"/>
                <a:chOff x="0" y="0"/>
                <a:chExt cx="754594" cy="111379"/>
              </a:xfrm>
            </p:grpSpPr>
            <p:sp>
              <p:nvSpPr>
                <p:cNvPr id="31" name="Freeform 19">
                  <a:extLst>
                    <a:ext uri="{FF2B5EF4-FFF2-40B4-BE49-F238E27FC236}">
                      <a16:creationId xmlns:a16="http://schemas.microsoft.com/office/drawing/2014/main" id="{A52AF0B6-2A65-88C4-6AB4-4695FB88318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54594" cy="111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594" h="111379">
                      <a:moveTo>
                        <a:pt x="55690" y="0"/>
                      </a:moveTo>
                      <a:lnTo>
                        <a:pt x="698905" y="0"/>
                      </a:lnTo>
                      <a:cubicBezTo>
                        <a:pt x="713674" y="0"/>
                        <a:pt x="727839" y="5867"/>
                        <a:pt x="738283" y="16311"/>
                      </a:cubicBezTo>
                      <a:cubicBezTo>
                        <a:pt x="748727" y="26755"/>
                        <a:pt x="754594" y="40920"/>
                        <a:pt x="754594" y="55690"/>
                      </a:cubicBezTo>
                      <a:lnTo>
                        <a:pt x="754594" y="55690"/>
                      </a:lnTo>
                      <a:cubicBezTo>
                        <a:pt x="754594" y="86446"/>
                        <a:pt x="729661" y="111379"/>
                        <a:pt x="698905" y="111379"/>
                      </a:cubicBezTo>
                      <a:lnTo>
                        <a:pt x="55690" y="111379"/>
                      </a:lnTo>
                      <a:cubicBezTo>
                        <a:pt x="24933" y="111379"/>
                        <a:pt x="0" y="86446"/>
                        <a:pt x="0" y="55690"/>
                      </a:cubicBezTo>
                      <a:lnTo>
                        <a:pt x="0" y="55690"/>
                      </a:lnTo>
                      <a:cubicBezTo>
                        <a:pt x="0" y="24933"/>
                        <a:pt x="24933" y="0"/>
                        <a:pt x="55690" y="0"/>
                      </a:cubicBezTo>
                      <a:close/>
                    </a:path>
                  </a:pathLst>
                </a:custGeom>
                <a:solidFill>
                  <a:srgbClr val="015438"/>
                </a:solidFill>
              </p:spPr>
            </p:sp>
            <p:sp>
              <p:nvSpPr>
                <p:cNvPr id="32" name="TextBox 20">
                  <a:extLst>
                    <a:ext uri="{FF2B5EF4-FFF2-40B4-BE49-F238E27FC236}">
                      <a16:creationId xmlns:a16="http://schemas.microsoft.com/office/drawing/2014/main" id="{3C6B9A05-8F4E-368F-5522-913E0A2DF79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754594" cy="15900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60"/>
                    </a:lnSpc>
                  </a:pPr>
                  <a:endParaRPr/>
                </a:p>
              </p:txBody>
            </p:sp>
          </p:grpSp>
          <p:sp>
            <p:nvSpPr>
              <p:cNvPr id="30" name="TextBox 36">
                <a:extLst>
                  <a:ext uri="{FF2B5EF4-FFF2-40B4-BE49-F238E27FC236}">
                    <a16:creationId xmlns:a16="http://schemas.microsoft.com/office/drawing/2014/main" id="{77A157DB-A6C0-CCEF-032B-4DFEAE866006}"/>
                  </a:ext>
                </a:extLst>
              </p:cNvPr>
              <p:cNvSpPr txBox="1"/>
              <p:nvPr/>
            </p:nvSpPr>
            <p:spPr>
              <a:xfrm>
                <a:off x="2304004" y="2833536"/>
                <a:ext cx="9982200" cy="51126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82"/>
                  </a:lnSpc>
                </a:pPr>
                <a:r>
                  <a:rPr lang="en-US" sz="4400" b="1" dirty="0">
                    <a:solidFill>
                      <a:srgbClr val="FFFFFF"/>
                    </a:solidFill>
                    <a:latin typeface="Montserrat"/>
                  </a:rPr>
                  <a:t>Architecture du project</a:t>
                </a:r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DB6B07AC-3FD5-D3E3-652D-6127B7773EEA}"/>
                </a:ext>
              </a:extLst>
            </p:cNvPr>
            <p:cNvGrpSpPr/>
            <p:nvPr/>
          </p:nvGrpSpPr>
          <p:grpSpPr>
            <a:xfrm>
              <a:off x="1726832" y="5576546"/>
              <a:ext cx="10170873" cy="1430052"/>
              <a:chOff x="2050344" y="2255686"/>
              <a:chExt cx="10235860" cy="1538883"/>
            </a:xfrm>
          </p:grpSpPr>
          <p:grpSp>
            <p:nvGrpSpPr>
              <p:cNvPr id="25" name="Group 18">
                <a:extLst>
                  <a:ext uri="{FF2B5EF4-FFF2-40B4-BE49-F238E27FC236}">
                    <a16:creationId xmlns:a16="http://schemas.microsoft.com/office/drawing/2014/main" id="{F31F0DA5-71EE-80E0-3DF2-B250512D8E9A}"/>
                  </a:ext>
                </a:extLst>
              </p:cNvPr>
              <p:cNvGrpSpPr/>
              <p:nvPr/>
            </p:nvGrpSpPr>
            <p:grpSpPr>
              <a:xfrm>
                <a:off x="2050344" y="2255686"/>
                <a:ext cx="9608256" cy="1538883"/>
                <a:chOff x="0" y="0"/>
                <a:chExt cx="754594" cy="111379"/>
              </a:xfrm>
            </p:grpSpPr>
            <p:sp>
              <p:nvSpPr>
                <p:cNvPr id="27" name="Freeform 19">
                  <a:extLst>
                    <a:ext uri="{FF2B5EF4-FFF2-40B4-BE49-F238E27FC236}">
                      <a16:creationId xmlns:a16="http://schemas.microsoft.com/office/drawing/2014/main" id="{0BE59710-7D51-7BF2-E9B3-5C9D7F13DA7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54594" cy="111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594" h="111379">
                      <a:moveTo>
                        <a:pt x="55690" y="0"/>
                      </a:moveTo>
                      <a:lnTo>
                        <a:pt x="698905" y="0"/>
                      </a:lnTo>
                      <a:cubicBezTo>
                        <a:pt x="713674" y="0"/>
                        <a:pt x="727839" y="5867"/>
                        <a:pt x="738283" y="16311"/>
                      </a:cubicBezTo>
                      <a:cubicBezTo>
                        <a:pt x="748727" y="26755"/>
                        <a:pt x="754594" y="40920"/>
                        <a:pt x="754594" y="55690"/>
                      </a:cubicBezTo>
                      <a:lnTo>
                        <a:pt x="754594" y="55690"/>
                      </a:lnTo>
                      <a:cubicBezTo>
                        <a:pt x="754594" y="86446"/>
                        <a:pt x="729661" y="111379"/>
                        <a:pt x="698905" y="111379"/>
                      </a:cubicBezTo>
                      <a:lnTo>
                        <a:pt x="55690" y="111379"/>
                      </a:lnTo>
                      <a:cubicBezTo>
                        <a:pt x="24933" y="111379"/>
                        <a:pt x="0" y="86446"/>
                        <a:pt x="0" y="55690"/>
                      </a:cubicBezTo>
                      <a:lnTo>
                        <a:pt x="0" y="55690"/>
                      </a:lnTo>
                      <a:cubicBezTo>
                        <a:pt x="0" y="24933"/>
                        <a:pt x="24933" y="0"/>
                        <a:pt x="55690" y="0"/>
                      </a:cubicBezTo>
                      <a:close/>
                    </a:path>
                  </a:pathLst>
                </a:custGeom>
                <a:solidFill>
                  <a:srgbClr val="015438"/>
                </a:solidFill>
              </p:spPr>
            </p:sp>
            <p:sp>
              <p:nvSpPr>
                <p:cNvPr id="28" name="TextBox 20">
                  <a:extLst>
                    <a:ext uri="{FF2B5EF4-FFF2-40B4-BE49-F238E27FC236}">
                      <a16:creationId xmlns:a16="http://schemas.microsoft.com/office/drawing/2014/main" id="{617EC2F4-9324-DDFD-0836-EDF72D34C0C4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754594" cy="15900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60"/>
                    </a:lnSpc>
                  </a:pPr>
                  <a:endParaRPr/>
                </a:p>
              </p:txBody>
            </p:sp>
          </p:grpSp>
          <p:sp>
            <p:nvSpPr>
              <p:cNvPr id="26" name="TextBox 36">
                <a:extLst>
                  <a:ext uri="{FF2B5EF4-FFF2-40B4-BE49-F238E27FC236}">
                    <a16:creationId xmlns:a16="http://schemas.microsoft.com/office/drawing/2014/main" id="{4E5E2A3B-5C0E-3358-3AF5-C553FC95EAA2}"/>
                  </a:ext>
                </a:extLst>
              </p:cNvPr>
              <p:cNvSpPr txBox="1"/>
              <p:nvPr/>
            </p:nvSpPr>
            <p:spPr>
              <a:xfrm>
                <a:off x="2304004" y="2833536"/>
                <a:ext cx="9982200" cy="5330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82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Montserrat"/>
                  </a:rPr>
                  <a:t>Les services techniques</a:t>
                </a:r>
                <a:endParaRPr lang="en-US" sz="4400" b="1" dirty="0">
                  <a:solidFill>
                    <a:srgbClr val="FFFFFF"/>
                  </a:solidFill>
                  <a:latin typeface="Montserrat"/>
                </a:endParaRP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75655A43-10D7-D42D-9FD2-D789ACF62AE8}"/>
                </a:ext>
              </a:extLst>
            </p:cNvPr>
            <p:cNvGrpSpPr/>
            <p:nvPr/>
          </p:nvGrpSpPr>
          <p:grpSpPr>
            <a:xfrm>
              <a:off x="1726832" y="3173413"/>
              <a:ext cx="10219006" cy="2053210"/>
              <a:chOff x="2050344" y="1597669"/>
              <a:chExt cx="10235860" cy="21969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E9441A0-87A0-0FF4-AAC1-A4E003BC0989}"/>
                  </a:ext>
                </a:extLst>
              </p:cNvPr>
              <p:cNvGrpSpPr/>
              <p:nvPr/>
            </p:nvGrpSpPr>
            <p:grpSpPr>
              <a:xfrm>
                <a:off x="2050344" y="1597669"/>
                <a:ext cx="9608256" cy="2196900"/>
                <a:chOff x="0" y="-47625"/>
                <a:chExt cx="754594" cy="159004"/>
              </a:xfrm>
            </p:grpSpPr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0B2CE902-F49E-3ED8-9369-55C3E21A3CD4}"/>
                    </a:ext>
                  </a:extLst>
                </p:cNvPr>
                <p:cNvSpPr/>
                <p:nvPr/>
              </p:nvSpPr>
              <p:spPr>
                <a:xfrm>
                  <a:off x="0" y="-148"/>
                  <a:ext cx="754594" cy="111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594" h="111379">
                      <a:moveTo>
                        <a:pt x="55690" y="0"/>
                      </a:moveTo>
                      <a:lnTo>
                        <a:pt x="698905" y="0"/>
                      </a:lnTo>
                      <a:cubicBezTo>
                        <a:pt x="713674" y="0"/>
                        <a:pt x="727839" y="5867"/>
                        <a:pt x="738283" y="16311"/>
                      </a:cubicBezTo>
                      <a:cubicBezTo>
                        <a:pt x="748727" y="26755"/>
                        <a:pt x="754594" y="40920"/>
                        <a:pt x="754594" y="55690"/>
                      </a:cubicBezTo>
                      <a:lnTo>
                        <a:pt x="754594" y="55690"/>
                      </a:lnTo>
                      <a:cubicBezTo>
                        <a:pt x="754594" y="86446"/>
                        <a:pt x="729661" y="111379"/>
                        <a:pt x="698905" y="111379"/>
                      </a:cubicBezTo>
                      <a:lnTo>
                        <a:pt x="55690" y="111379"/>
                      </a:lnTo>
                      <a:cubicBezTo>
                        <a:pt x="24933" y="111379"/>
                        <a:pt x="0" y="86446"/>
                        <a:pt x="0" y="55690"/>
                      </a:cubicBezTo>
                      <a:lnTo>
                        <a:pt x="0" y="55690"/>
                      </a:lnTo>
                      <a:cubicBezTo>
                        <a:pt x="0" y="24933"/>
                        <a:pt x="24933" y="0"/>
                        <a:pt x="55690" y="0"/>
                      </a:cubicBezTo>
                      <a:close/>
                    </a:path>
                  </a:pathLst>
                </a:custGeom>
                <a:solidFill>
                  <a:srgbClr val="015438"/>
                </a:solidFill>
              </p:spPr>
            </p:sp>
            <p:sp>
              <p:nvSpPr>
                <p:cNvPr id="24" name="TextBox 20">
                  <a:extLst>
                    <a:ext uri="{FF2B5EF4-FFF2-40B4-BE49-F238E27FC236}">
                      <a16:creationId xmlns:a16="http://schemas.microsoft.com/office/drawing/2014/main" id="{9C92ECC2-0970-6691-D3F0-AC35BFC43E4F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754594" cy="15900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60"/>
                    </a:lnSpc>
                  </a:pPr>
                  <a:endParaRPr/>
                </a:p>
              </p:txBody>
            </p:sp>
          </p:grpSp>
          <p:sp>
            <p:nvSpPr>
              <p:cNvPr id="21" name="TextBox 36">
                <a:extLst>
                  <a:ext uri="{FF2B5EF4-FFF2-40B4-BE49-F238E27FC236}">
                    <a16:creationId xmlns:a16="http://schemas.microsoft.com/office/drawing/2014/main" id="{3E439B2C-8EC8-0FF6-6947-7A75CC085644}"/>
                  </a:ext>
                </a:extLst>
              </p:cNvPr>
              <p:cNvSpPr txBox="1"/>
              <p:nvPr/>
            </p:nvSpPr>
            <p:spPr>
              <a:xfrm>
                <a:off x="2304004" y="2833536"/>
                <a:ext cx="9982200" cy="529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82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Montserrat"/>
                  </a:rPr>
                  <a:t>Les services métiers</a:t>
                </a:r>
                <a:endParaRPr lang="en-US" sz="4400" b="1" dirty="0">
                  <a:solidFill>
                    <a:srgbClr val="FFFFFF"/>
                  </a:solidFill>
                  <a:latin typeface="Montserrat"/>
                </a:endParaRPr>
              </a:p>
            </p:txBody>
          </p:sp>
        </p:grpSp>
      </p:grpSp>
      <p:sp>
        <p:nvSpPr>
          <p:cNvPr id="33" name="Freeform 19">
            <a:extLst>
              <a:ext uri="{FF2B5EF4-FFF2-40B4-BE49-F238E27FC236}">
                <a16:creationId xmlns:a16="http://schemas.microsoft.com/office/drawing/2014/main" id="{0B2CE902-F49E-3ED8-9369-55C3E21A3CD4}"/>
              </a:ext>
            </a:extLst>
          </p:cNvPr>
          <p:cNvSpPr/>
          <p:nvPr/>
        </p:nvSpPr>
        <p:spPr>
          <a:xfrm>
            <a:off x="1831723" y="1523375"/>
            <a:ext cx="9592435" cy="1438231"/>
          </a:xfrm>
          <a:custGeom>
            <a:avLst/>
            <a:gdLst/>
            <a:ahLst/>
            <a:cxnLst/>
            <a:rect l="l" t="t" r="r" b="b"/>
            <a:pathLst>
              <a:path w="754594" h="111379">
                <a:moveTo>
                  <a:pt x="55690" y="0"/>
                </a:moveTo>
                <a:lnTo>
                  <a:pt x="698905" y="0"/>
                </a:lnTo>
                <a:cubicBezTo>
                  <a:pt x="713674" y="0"/>
                  <a:pt x="727839" y="5867"/>
                  <a:pt x="738283" y="16311"/>
                </a:cubicBezTo>
                <a:cubicBezTo>
                  <a:pt x="748727" y="26755"/>
                  <a:pt x="754594" y="40920"/>
                  <a:pt x="754594" y="55690"/>
                </a:cubicBezTo>
                <a:lnTo>
                  <a:pt x="754594" y="55690"/>
                </a:lnTo>
                <a:cubicBezTo>
                  <a:pt x="754594" y="86446"/>
                  <a:pt x="729661" y="111379"/>
                  <a:pt x="698905" y="111379"/>
                </a:cubicBezTo>
                <a:lnTo>
                  <a:pt x="55690" y="111379"/>
                </a:lnTo>
                <a:cubicBezTo>
                  <a:pt x="24933" y="111379"/>
                  <a:pt x="0" y="86446"/>
                  <a:pt x="0" y="55690"/>
                </a:cubicBezTo>
                <a:lnTo>
                  <a:pt x="0" y="55690"/>
                </a:lnTo>
                <a:cubicBezTo>
                  <a:pt x="0" y="24933"/>
                  <a:pt x="24933" y="0"/>
                  <a:pt x="55690" y="0"/>
                </a:cubicBezTo>
                <a:close/>
              </a:path>
            </a:pathLst>
          </a:custGeom>
          <a:solidFill>
            <a:srgbClr val="015438"/>
          </a:solidFill>
        </p:spPr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0B2CE902-F49E-3ED8-9369-55C3E21A3CD4}"/>
              </a:ext>
            </a:extLst>
          </p:cNvPr>
          <p:cNvSpPr/>
          <p:nvPr/>
        </p:nvSpPr>
        <p:spPr>
          <a:xfrm>
            <a:off x="1786543" y="3277822"/>
            <a:ext cx="9592435" cy="1438231"/>
          </a:xfrm>
          <a:custGeom>
            <a:avLst/>
            <a:gdLst/>
            <a:ahLst/>
            <a:cxnLst/>
            <a:rect l="l" t="t" r="r" b="b"/>
            <a:pathLst>
              <a:path w="754594" h="111379">
                <a:moveTo>
                  <a:pt x="55690" y="0"/>
                </a:moveTo>
                <a:lnTo>
                  <a:pt x="698905" y="0"/>
                </a:lnTo>
                <a:cubicBezTo>
                  <a:pt x="713674" y="0"/>
                  <a:pt x="727839" y="5867"/>
                  <a:pt x="738283" y="16311"/>
                </a:cubicBezTo>
                <a:cubicBezTo>
                  <a:pt x="748727" y="26755"/>
                  <a:pt x="754594" y="40920"/>
                  <a:pt x="754594" y="55690"/>
                </a:cubicBezTo>
                <a:lnTo>
                  <a:pt x="754594" y="55690"/>
                </a:lnTo>
                <a:cubicBezTo>
                  <a:pt x="754594" y="86446"/>
                  <a:pt x="729661" y="111379"/>
                  <a:pt x="698905" y="111379"/>
                </a:cubicBezTo>
                <a:lnTo>
                  <a:pt x="55690" y="111379"/>
                </a:lnTo>
                <a:cubicBezTo>
                  <a:pt x="24933" y="111379"/>
                  <a:pt x="0" y="86446"/>
                  <a:pt x="0" y="55690"/>
                </a:cubicBezTo>
                <a:lnTo>
                  <a:pt x="0" y="55690"/>
                </a:lnTo>
                <a:cubicBezTo>
                  <a:pt x="0" y="24933"/>
                  <a:pt x="24933" y="0"/>
                  <a:pt x="55690" y="0"/>
                </a:cubicBezTo>
                <a:close/>
              </a:path>
            </a:pathLst>
          </a:custGeom>
          <a:solidFill>
            <a:srgbClr val="015438"/>
          </a:solidFill>
        </p:spPr>
      </p:sp>
      <p:sp>
        <p:nvSpPr>
          <p:cNvPr id="2" name="TextBox 1"/>
          <p:cNvSpPr txBox="1"/>
          <p:nvPr/>
        </p:nvSpPr>
        <p:spPr>
          <a:xfrm>
            <a:off x="1989917" y="1996688"/>
            <a:ext cx="998220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682"/>
              </a:lnSpc>
            </a:pPr>
            <a:r>
              <a:rPr lang="en-US" sz="4400" b="1" dirty="0" err="1">
                <a:solidFill>
                  <a:srgbClr val="FFFFFF"/>
                </a:solidFill>
                <a:latin typeface="Montserrat"/>
              </a:rPr>
              <a:t>Diagramme</a:t>
            </a:r>
            <a:r>
              <a:rPr lang="en-US" sz="4400" b="1" dirty="0">
                <a:solidFill>
                  <a:srgbClr val="FFFFFF"/>
                </a:solidFill>
                <a:latin typeface="Montserrat"/>
              </a:rPr>
              <a:t> de </a:t>
            </a:r>
            <a:r>
              <a:rPr lang="en-US" sz="4400" b="1" dirty="0" err="1">
                <a:solidFill>
                  <a:srgbClr val="FFFFFF"/>
                </a:solidFill>
                <a:latin typeface="Montserrat"/>
              </a:rPr>
              <a:t>cas</a:t>
            </a:r>
            <a:r>
              <a:rPr lang="en-US" sz="4400" b="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Montserrat"/>
              </a:rPr>
              <a:t>d’utilisation</a:t>
            </a:r>
            <a:endParaRPr lang="en-US" sz="4400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3774" y="3772575"/>
            <a:ext cx="6867586" cy="843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3682"/>
              </a:lnSpc>
            </a:pPr>
            <a:r>
              <a:rPr lang="en-US" sz="4400" b="1" dirty="0" err="1">
                <a:solidFill>
                  <a:srgbClr val="FFFFFF"/>
                </a:solidFill>
                <a:latin typeface="Montserrat"/>
              </a:rPr>
              <a:t>Diagramme</a:t>
            </a:r>
            <a:r>
              <a:rPr lang="en-US" sz="4400" b="1" dirty="0">
                <a:solidFill>
                  <a:srgbClr val="FFFFFF"/>
                </a:solidFill>
                <a:latin typeface="Montserrat"/>
              </a:rPr>
              <a:t> de classes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13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>
                  <a:solidFill>
                    <a:srgbClr val="FFFFFF"/>
                  </a:solidFill>
                  <a:latin typeface="Montserrat"/>
                </a:rPr>
                <a:t>03</a:t>
              </a:r>
            </a:p>
          </p:txBody>
        </p:sp>
      </p:grpSp>
      <p:sp>
        <p:nvSpPr>
          <p:cNvPr id="7" name="TextBox 27">
            <a:extLst>
              <a:ext uri="{FF2B5EF4-FFF2-40B4-BE49-F238E27FC236}">
                <a16:creationId xmlns:a16="http://schemas.microsoft.com/office/drawing/2014/main" id="{EB04ED58-4E63-A3D3-A342-10357C32947D}"/>
              </a:ext>
            </a:extLst>
          </p:cNvPr>
          <p:cNvSpPr txBox="1"/>
          <p:nvPr/>
        </p:nvSpPr>
        <p:spPr>
          <a:xfrm>
            <a:off x="1831724" y="-57690"/>
            <a:ext cx="1473806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Conception du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système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spc="-695" dirty="0" err="1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AD6B901-16E9-7767-E219-3E185C7346E2}"/>
              </a:ext>
            </a:extLst>
          </p:cNvPr>
          <p:cNvSpPr txBox="1"/>
          <p:nvPr/>
        </p:nvSpPr>
        <p:spPr>
          <a:xfrm>
            <a:off x="3874698" y="3345262"/>
            <a:ext cx="9608256" cy="21969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60"/>
              </a:lnSpc>
            </a:pPr>
            <a:endParaRPr/>
          </a:p>
        </p:txBody>
      </p:sp>
      <p:sp>
        <p:nvSpPr>
          <p:cNvPr id="2" name="TextBox 36">
            <a:extLst>
              <a:ext uri="{FF2B5EF4-FFF2-40B4-BE49-F238E27FC236}">
                <a16:creationId xmlns:a16="http://schemas.microsoft.com/office/drawing/2014/main" id="{DDD48331-A9D8-3950-C250-ADAA08AC3E4F}"/>
              </a:ext>
            </a:extLst>
          </p:cNvPr>
          <p:cNvSpPr txBox="1"/>
          <p:nvPr/>
        </p:nvSpPr>
        <p:spPr>
          <a:xfrm>
            <a:off x="3874697" y="1454595"/>
            <a:ext cx="9982200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sz="4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Diagramme</a:t>
            </a: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 de </a:t>
            </a:r>
            <a:r>
              <a:rPr lang="en-US" sz="4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cas</a:t>
            </a: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 </a:t>
            </a:r>
            <a:r>
              <a:rPr lang="en-US" sz="4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d’utilisation</a:t>
            </a:r>
            <a:endParaRPr 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58F0A08-8937-EBBD-F4F3-FA5BBC2FD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02" y="3322402"/>
            <a:ext cx="15096389" cy="48192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12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>
                  <a:solidFill>
                    <a:srgbClr val="FFFFFF"/>
                  </a:solidFill>
                  <a:latin typeface="Montserrat"/>
                </a:rPr>
                <a:t>03</a:t>
              </a:r>
            </a:p>
          </p:txBody>
        </p:sp>
      </p:grpSp>
      <p:sp>
        <p:nvSpPr>
          <p:cNvPr id="7" name="TextBox 27">
            <a:extLst>
              <a:ext uri="{FF2B5EF4-FFF2-40B4-BE49-F238E27FC236}">
                <a16:creationId xmlns:a16="http://schemas.microsoft.com/office/drawing/2014/main" id="{EB04ED58-4E63-A3D3-A342-10357C32947D}"/>
              </a:ext>
            </a:extLst>
          </p:cNvPr>
          <p:cNvSpPr txBox="1"/>
          <p:nvPr/>
        </p:nvSpPr>
        <p:spPr>
          <a:xfrm>
            <a:off x="1831724" y="-57690"/>
            <a:ext cx="1473806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Conception du </a:t>
            </a:r>
            <a:r>
              <a:rPr lang="en-US" sz="8000" b="1" spc="-695" dirty="0" err="1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système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spc="-695" dirty="0" err="1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AD6B901-16E9-7767-E219-3E185C7346E2}"/>
              </a:ext>
            </a:extLst>
          </p:cNvPr>
          <p:cNvSpPr txBox="1"/>
          <p:nvPr/>
        </p:nvSpPr>
        <p:spPr>
          <a:xfrm>
            <a:off x="3874698" y="3345262"/>
            <a:ext cx="9608256" cy="21969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60"/>
              </a:lnSpc>
            </a:pPr>
            <a:endParaRPr/>
          </a:p>
        </p:txBody>
      </p:sp>
      <p:sp>
        <p:nvSpPr>
          <p:cNvPr id="2" name="TextBox 36">
            <a:extLst>
              <a:ext uri="{FF2B5EF4-FFF2-40B4-BE49-F238E27FC236}">
                <a16:creationId xmlns:a16="http://schemas.microsoft.com/office/drawing/2014/main" id="{DDD48331-A9D8-3950-C250-ADAA08AC3E4F}"/>
              </a:ext>
            </a:extLst>
          </p:cNvPr>
          <p:cNvSpPr txBox="1"/>
          <p:nvPr/>
        </p:nvSpPr>
        <p:spPr>
          <a:xfrm>
            <a:off x="3874697" y="1454595"/>
            <a:ext cx="99822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sz="4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Diagramme</a:t>
            </a: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 de </a:t>
            </a:r>
            <a:r>
              <a:rPr lang="en-US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classes</a:t>
            </a:r>
            <a:endParaRPr 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58F0A08-8937-EBBD-F4F3-FA5BBC2FD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71" y="2095500"/>
            <a:ext cx="12971652" cy="803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26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 smtClean="0">
                  <a:solidFill>
                    <a:srgbClr val="FFFFFF"/>
                  </a:solidFill>
                  <a:latin typeface="Montserrat"/>
                </a:rPr>
                <a:t>04</a:t>
              </a:r>
              <a:endParaRPr lang="en-US" sz="2258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7" name="TextBox 27">
            <a:extLst>
              <a:ext uri="{FF2B5EF4-FFF2-40B4-BE49-F238E27FC236}">
                <a16:creationId xmlns:a16="http://schemas.microsoft.com/office/drawing/2014/main" id="{EB04ED58-4E63-A3D3-A342-10357C32947D}"/>
              </a:ext>
            </a:extLst>
          </p:cNvPr>
          <p:cNvSpPr txBox="1"/>
          <p:nvPr/>
        </p:nvSpPr>
        <p:spPr>
          <a:xfrm>
            <a:off x="1831724" y="-57690"/>
            <a:ext cx="1473806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Conception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système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AD6B901-16E9-7767-E219-3E185C7346E2}"/>
              </a:ext>
            </a:extLst>
          </p:cNvPr>
          <p:cNvSpPr txBox="1"/>
          <p:nvPr/>
        </p:nvSpPr>
        <p:spPr>
          <a:xfrm>
            <a:off x="3874698" y="3345262"/>
            <a:ext cx="9608256" cy="21969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60"/>
              </a:lnSpc>
            </a:pPr>
            <a:endParaRPr/>
          </a:p>
        </p:txBody>
      </p:sp>
      <p:sp>
        <p:nvSpPr>
          <p:cNvPr id="2" name="TextBox 36">
            <a:extLst>
              <a:ext uri="{FF2B5EF4-FFF2-40B4-BE49-F238E27FC236}">
                <a16:creationId xmlns:a16="http://schemas.microsoft.com/office/drawing/2014/main" id="{DDD48331-A9D8-3950-C250-ADAA08AC3E4F}"/>
              </a:ext>
            </a:extLst>
          </p:cNvPr>
          <p:cNvSpPr txBox="1"/>
          <p:nvPr/>
        </p:nvSpPr>
        <p:spPr>
          <a:xfrm>
            <a:off x="3874697" y="1454595"/>
            <a:ext cx="99822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Architecture du project</a:t>
            </a:r>
            <a:endParaRPr 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29" y="2164249"/>
            <a:ext cx="11401935" cy="79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 flipV="1">
            <a:off x="12540180" y="4131564"/>
            <a:ext cx="10462467" cy="2199339"/>
          </a:xfrm>
          <a:custGeom>
            <a:avLst/>
            <a:gdLst/>
            <a:ahLst/>
            <a:cxnLst/>
            <a:rect l="l" t="t" r="r" b="b"/>
            <a:pathLst>
              <a:path w="12944674" h="4595359">
                <a:moveTo>
                  <a:pt x="0" y="4595360"/>
                </a:moveTo>
                <a:lnTo>
                  <a:pt x="12944674" y="4595360"/>
                </a:lnTo>
                <a:lnTo>
                  <a:pt x="12944674" y="0"/>
                </a:lnTo>
                <a:lnTo>
                  <a:pt x="0" y="0"/>
                </a:lnTo>
                <a:lnTo>
                  <a:pt x="0" y="4595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AD32D5-45B2-970B-C20A-4FF43E831FC5}"/>
              </a:ext>
            </a:extLst>
          </p:cNvPr>
          <p:cNvGrpSpPr/>
          <p:nvPr/>
        </p:nvGrpSpPr>
        <p:grpSpPr>
          <a:xfrm>
            <a:off x="17341601" y="9025290"/>
            <a:ext cx="816123" cy="816123"/>
            <a:chOff x="16531473" y="8442177"/>
            <a:chExt cx="816123" cy="816123"/>
          </a:xfrm>
        </p:grpSpPr>
        <p:grpSp>
          <p:nvGrpSpPr>
            <p:cNvPr id="9" name="Group 9"/>
            <p:cNvGrpSpPr/>
            <p:nvPr/>
          </p:nvGrpSpPr>
          <p:grpSpPr>
            <a:xfrm>
              <a:off x="16531473" y="8442177"/>
              <a:ext cx="816123" cy="81612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24025" y="24025"/>
                <a:ext cx="764749" cy="764749"/>
              </a:xfrm>
              <a:custGeom>
                <a:avLst/>
                <a:gdLst/>
                <a:ahLst/>
                <a:cxnLst/>
                <a:rect l="l" t="t" r="r" b="b"/>
                <a:pathLst>
                  <a:path w="764749" h="764749">
                    <a:moveTo>
                      <a:pt x="436037" y="29637"/>
                    </a:moveTo>
                    <a:lnTo>
                      <a:pt x="735113" y="328713"/>
                    </a:lnTo>
                    <a:cubicBezTo>
                      <a:pt x="764750" y="358350"/>
                      <a:pt x="764750" y="406400"/>
                      <a:pt x="735113" y="436037"/>
                    </a:cubicBezTo>
                    <a:lnTo>
                      <a:pt x="436037" y="735113"/>
                    </a:lnTo>
                    <a:cubicBezTo>
                      <a:pt x="406400" y="764750"/>
                      <a:pt x="358350" y="764750"/>
                      <a:pt x="328713" y="735113"/>
                    </a:cubicBezTo>
                    <a:lnTo>
                      <a:pt x="29637" y="436037"/>
                    </a:lnTo>
                    <a:cubicBezTo>
                      <a:pt x="0" y="406400"/>
                      <a:pt x="0" y="358350"/>
                      <a:pt x="29637" y="328713"/>
                    </a:cubicBezTo>
                    <a:lnTo>
                      <a:pt x="328713" y="29637"/>
                    </a:lnTo>
                    <a:cubicBezTo>
                      <a:pt x="358350" y="0"/>
                      <a:pt x="406400" y="0"/>
                      <a:pt x="436037" y="29637"/>
                    </a:cubicBezTo>
                    <a:close/>
                  </a:path>
                </a:pathLst>
              </a:custGeom>
              <a:solidFill>
                <a:srgbClr val="01543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681648" y="8633862"/>
              <a:ext cx="515772" cy="385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 dirty="0" smtClean="0">
                  <a:solidFill>
                    <a:srgbClr val="FFFFFF"/>
                  </a:solidFill>
                  <a:latin typeface="Montserrat"/>
                </a:rPr>
                <a:t>05</a:t>
              </a:r>
              <a:endParaRPr lang="en-US" sz="2258" dirty="0">
                <a:solidFill>
                  <a:srgbClr val="FFFFFF"/>
                </a:solidFill>
                <a:latin typeface="Montserrat"/>
              </a:endParaRPr>
            </a:p>
          </p:txBody>
        </p:sp>
      </p:grpSp>
      <p:sp>
        <p:nvSpPr>
          <p:cNvPr id="7" name="TextBox 27">
            <a:extLst>
              <a:ext uri="{FF2B5EF4-FFF2-40B4-BE49-F238E27FC236}">
                <a16:creationId xmlns:a16="http://schemas.microsoft.com/office/drawing/2014/main" id="{EB04ED58-4E63-A3D3-A342-10357C32947D}"/>
              </a:ext>
            </a:extLst>
          </p:cNvPr>
          <p:cNvSpPr txBox="1"/>
          <p:nvPr/>
        </p:nvSpPr>
        <p:spPr>
          <a:xfrm>
            <a:off x="1831724" y="-57690"/>
            <a:ext cx="14738069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6"/>
              </a:lnSpc>
            </a:pP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Conception </a:t>
            </a:r>
            <a:r>
              <a:rPr lang="en-US" sz="8000" b="1" spc="-695" dirty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système </a:t>
            </a:r>
            <a:r>
              <a:rPr lang="en-US" sz="8000" b="1" spc="-695" dirty="0" smtClean="0">
                <a:solidFill>
                  <a:srgbClr val="0154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 Store</a:t>
            </a:r>
            <a:endParaRPr lang="en-US" sz="8000" b="1" spc="-695" dirty="0">
              <a:solidFill>
                <a:srgbClr val="0154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CAD6B901-16E9-7767-E219-3E185C7346E2}"/>
              </a:ext>
            </a:extLst>
          </p:cNvPr>
          <p:cNvSpPr txBox="1"/>
          <p:nvPr/>
        </p:nvSpPr>
        <p:spPr>
          <a:xfrm>
            <a:off x="3874698" y="3345262"/>
            <a:ext cx="9608256" cy="21969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60"/>
              </a:lnSpc>
            </a:pPr>
            <a:endParaRPr/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3BA24E9E-938A-D08F-1F86-F3ED5B800399}"/>
              </a:ext>
            </a:extLst>
          </p:cNvPr>
          <p:cNvSpPr txBox="1"/>
          <p:nvPr/>
        </p:nvSpPr>
        <p:spPr>
          <a:xfrm>
            <a:off x="1259037" y="1386335"/>
            <a:ext cx="15465532" cy="495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</a:rPr>
              <a:t>Les services métiers</a:t>
            </a:r>
            <a:endParaRPr 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29" y="2142870"/>
            <a:ext cx="11401935" cy="79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8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4333</TotalTime>
  <Words>517</Words>
  <Application>Microsoft Office PowerPoint</Application>
  <PresentationFormat>Custom</PresentationFormat>
  <Paragraphs>127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League Spartan</vt:lpstr>
      <vt:lpstr>Montserrat</vt:lpstr>
      <vt:lpstr>Times New Roman</vt:lpstr>
      <vt:lpstr>Arial</vt:lpstr>
      <vt:lpstr>Book Antiqua</vt:lpstr>
      <vt:lpstr>Calibri</vt:lpstr>
      <vt:lpstr>Montserrat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Modern Agriculture Report Presentation</dc:title>
  <dc:creator>mehdi2003salih@gmail.com</dc:creator>
  <cp:lastModifiedBy>Mehdi Salih</cp:lastModifiedBy>
  <cp:revision>74</cp:revision>
  <dcterms:created xsi:type="dcterms:W3CDTF">2006-08-16T00:00:00Z</dcterms:created>
  <dcterms:modified xsi:type="dcterms:W3CDTF">2025-02-21T21:53:33Z</dcterms:modified>
  <dc:identifier>DAGG2A-7OIs</dc:identifier>
</cp:coreProperties>
</file>